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457" r:id="rId2"/>
    <p:sldId id="564" r:id="rId3"/>
    <p:sldId id="541" r:id="rId4"/>
    <p:sldId id="544" r:id="rId5"/>
    <p:sldId id="545" r:id="rId6"/>
    <p:sldId id="698" r:id="rId7"/>
    <p:sldId id="572" r:id="rId8"/>
    <p:sldId id="548" r:id="rId9"/>
    <p:sldId id="549" r:id="rId10"/>
    <p:sldId id="554" r:id="rId11"/>
    <p:sldId id="588" r:id="rId12"/>
    <p:sldId id="555" r:id="rId13"/>
    <p:sldId id="556" r:id="rId14"/>
    <p:sldId id="682" r:id="rId15"/>
    <p:sldId id="580" r:id="rId16"/>
    <p:sldId id="706" r:id="rId17"/>
    <p:sldId id="707" r:id="rId18"/>
    <p:sldId id="559" r:id="rId19"/>
    <p:sldId id="699" r:id="rId20"/>
    <p:sldId id="709" r:id="rId21"/>
    <p:sldId id="566" r:id="rId22"/>
    <p:sldId id="581" r:id="rId23"/>
    <p:sldId id="583" r:id="rId24"/>
    <p:sldId id="711" r:id="rId25"/>
    <p:sldId id="700" r:id="rId26"/>
    <p:sldId id="585" r:id="rId27"/>
    <p:sldId id="586" r:id="rId28"/>
    <p:sldId id="584" r:id="rId29"/>
    <p:sldId id="590" r:id="rId30"/>
    <p:sldId id="701" r:id="rId31"/>
    <p:sldId id="714" r:id="rId32"/>
    <p:sldId id="715" r:id="rId33"/>
    <p:sldId id="592" r:id="rId34"/>
    <p:sldId id="704" r:id="rId35"/>
    <p:sldId id="674" r:id="rId36"/>
    <p:sldId id="637" r:id="rId37"/>
    <p:sldId id="708" r:id="rId38"/>
    <p:sldId id="638" r:id="rId39"/>
    <p:sldId id="647" r:id="rId40"/>
    <p:sldId id="651" r:id="rId41"/>
    <p:sldId id="652" r:id="rId42"/>
    <p:sldId id="634" r:id="rId43"/>
    <p:sldId id="635" r:id="rId44"/>
    <p:sldId id="577" r:id="rId45"/>
    <p:sldId id="578" r:id="rId46"/>
    <p:sldId id="643" r:id="rId47"/>
    <p:sldId id="597" r:id="rId48"/>
    <p:sldId id="630" r:id="rId49"/>
    <p:sldId id="598" r:id="rId50"/>
    <p:sldId id="604" r:id="rId51"/>
    <p:sldId id="602" r:id="rId52"/>
    <p:sldId id="601" r:id="rId53"/>
    <p:sldId id="695" r:id="rId54"/>
    <p:sldId id="599" r:id="rId55"/>
    <p:sldId id="607" r:id="rId56"/>
    <p:sldId id="719" r:id="rId57"/>
    <p:sldId id="770" r:id="rId58"/>
    <p:sldId id="609" r:id="rId59"/>
    <p:sldId id="720" r:id="rId60"/>
    <p:sldId id="649" r:id="rId61"/>
    <p:sldId id="640" r:id="rId62"/>
    <p:sldId id="724" r:id="rId63"/>
    <p:sldId id="650" r:id="rId64"/>
    <p:sldId id="769" r:id="rId65"/>
    <p:sldId id="771" r:id="rId66"/>
    <p:sldId id="772" r:id="rId67"/>
    <p:sldId id="731" r:id="rId68"/>
    <p:sldId id="729" r:id="rId69"/>
    <p:sldId id="730" r:id="rId70"/>
    <p:sldId id="748" r:id="rId71"/>
    <p:sldId id="732" r:id="rId72"/>
    <p:sldId id="783" r:id="rId73"/>
    <p:sldId id="606" r:id="rId74"/>
    <p:sldId id="605" r:id="rId75"/>
    <p:sldId id="773" r:id="rId76"/>
    <p:sldId id="784" r:id="rId77"/>
    <p:sldId id="608" r:id="rId78"/>
    <p:sldId id="569" r:id="rId79"/>
    <p:sldId id="573" r:id="rId80"/>
    <p:sldId id="600" r:id="rId81"/>
    <p:sldId id="631" r:id="rId82"/>
    <p:sldId id="632" r:id="rId83"/>
    <p:sldId id="668" r:id="rId84"/>
    <p:sldId id="657" r:id="rId85"/>
    <p:sldId id="658" r:id="rId86"/>
    <p:sldId id="659" r:id="rId87"/>
    <p:sldId id="661" r:id="rId88"/>
    <p:sldId id="660" r:id="rId89"/>
    <p:sldId id="663" r:id="rId90"/>
    <p:sldId id="697" r:id="rId91"/>
    <p:sldId id="725" r:id="rId92"/>
    <p:sldId id="726" r:id="rId93"/>
    <p:sldId id="733" r:id="rId94"/>
    <p:sldId id="746" r:id="rId95"/>
    <p:sldId id="775" r:id="rId96"/>
    <p:sldId id="778" r:id="rId97"/>
    <p:sldId id="752" r:id="rId98"/>
    <p:sldId id="753" r:id="rId99"/>
    <p:sldId id="781" r:id="rId100"/>
    <p:sldId id="749" r:id="rId101"/>
    <p:sldId id="776" r:id="rId102"/>
    <p:sldId id="622" r:id="rId103"/>
    <p:sldId id="614" r:id="rId104"/>
    <p:sldId id="618" r:id="rId105"/>
    <p:sldId id="621" r:id="rId106"/>
    <p:sldId id="623" r:id="rId107"/>
    <p:sldId id="625" r:id="rId108"/>
    <p:sldId id="620" r:id="rId109"/>
    <p:sldId id="696" r:id="rId110"/>
    <p:sldId id="624" r:id="rId111"/>
    <p:sldId id="626" r:id="rId112"/>
    <p:sldId id="613" r:id="rId113"/>
    <p:sldId id="561" r:id="rId114"/>
    <p:sldId id="562" r:id="rId115"/>
    <p:sldId id="563" r:id="rId116"/>
    <p:sldId id="464" r:id="rId117"/>
  </p:sldIdLst>
  <p:sldSz cx="10080625" cy="7559675"/>
  <p:notesSz cx="7559675" cy="106918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E6E1FF"/>
    <a:srgbClr val="E1E1FF"/>
    <a:srgbClr val="EBE1FF"/>
    <a:srgbClr val="F5E6FF"/>
    <a:srgbClr val="E6F5FF"/>
    <a:srgbClr val="E1EBFF"/>
    <a:srgbClr val="E7EEFF"/>
    <a:srgbClr val="FCFFFC"/>
    <a:srgbClr val="FCF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7" autoAdjust="0"/>
    <p:restoredTop sz="99524" autoAdjust="0"/>
  </p:normalViewPr>
  <p:slideViewPr>
    <p:cSldViewPr>
      <p:cViewPr varScale="1">
        <p:scale>
          <a:sx n="68" d="100"/>
          <a:sy n="68" d="100"/>
        </p:scale>
        <p:origin x="-714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9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Rectangl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ja-JP" noProof="0"/>
          </a:p>
        </p:txBody>
      </p:sp>
      <p:sp>
        <p:nvSpPr>
          <p:cNvPr id="4" name="Rectangl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  <a:tab pos="2695578" algn="l"/>
                <a:tab pos="3144841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  <a:tab pos="2695578" algn="l"/>
                <a:tab pos="3144841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  <a:tab pos="2695578" algn="l"/>
                <a:tab pos="3144841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  <a:tab pos="2695578" algn="l"/>
                <a:tab pos="3144841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fld id="{F8D5DC2F-22FC-45DA-AC53-34D90F6B8F25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439838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ja-JP" sz="1200" kern="1200">
        <a:solidFill>
          <a:srgbClr val="000000"/>
        </a:solidFill>
        <a:latin typeface="Times New Roman" pitchFamily="16"/>
        <a:ea typeface="ＭＳ Ｐゴシック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2239D16-19D0-41E6-B759-F677D7EF16F8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679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2239D16-19D0-41E6-B759-F677D7EF16F8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679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2239D16-19D0-41E6-B759-F677D7EF16F8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679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116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16F9487-C31E-403B-A194-D8C7FC4F956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7203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29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39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EFEAAF3F-EBA2-4F3E-9471-386A1FFF051C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13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EFEAAF3F-EBA2-4F3E-9471-386A1FFF051C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13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EFEAAF3F-EBA2-4F3E-9471-386A1FFF051C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13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CF46AB6-3D03-4D92-8EA6-9AADABD9FD0E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03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EFEAAF3F-EBA2-4F3E-9471-386A1FFF051C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013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89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91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92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93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94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95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ED2EEF7-1B6D-4AE4-9722-E2414E5C1944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96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1310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97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98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37CF88E3-F6F6-4995-8802-BF264662500F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99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901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D8320A6A-37A4-491F-A2DD-9D1F0CA37216}" type="slidenum">
              <a:rPr lang="en-US" altLang="ja-JP" sz="1400">
                <a:ea typeface="ＭＳ Ｐ明朝" pitchFamily="18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100</a:t>
            </a:fld>
            <a:endParaRPr lang="en-US" altLang="ja-JP" sz="1400" dirty="0">
              <a:ea typeface="ＭＳ Ｐ明朝" pitchFamily="18" charset="-128"/>
            </a:endParaRPr>
          </a:p>
        </p:txBody>
      </p:sp>
      <p:sp>
        <p:nvSpPr>
          <p:cNvPr id="890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defRPr/>
            </a:lvl1pPr>
          </a:lstStyle>
          <a:p>
            <a:pPr lvl="0"/>
            <a:r>
              <a:rPr lang="ja-JP"/>
              <a:t>マスター サブタイトルの書式設定</a:t>
            </a:r>
            <a:endParaRPr lang="en-US"/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45BF-05B4-4FC2-9745-C6AFACB1F919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4644405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defRPr lang="en-US"/>
            </a:lvl1pPr>
          </a:lstStyle>
          <a:p>
            <a:pPr lvl="0"/>
            <a:endParaRPr lang="en-US" noProof="0" dirty="0"/>
          </a:p>
        </p:txBody>
      </p:sp>
      <p:sp>
        <p:nvSpPr>
          <p:cNvPr id="4" name="テキスト プレースホルダー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ja-JP"/>
              <a:t>マスター テキストの書式設定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6A1F-3DFE-4E20-AC0B-A43BC525EA20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82486375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 lang="ja-JP"/>
            </a:lvl2pPr>
            <a:lvl3pPr>
              <a:defRPr lang="ja-JP"/>
            </a:lvl3pPr>
            <a:lvl4pPr>
              <a:defRPr lang="ja-JP"/>
            </a:lvl4pPr>
            <a:lvl5pPr>
              <a:defRPr lang="ja-JP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1C58-A878-4CDD-A0DC-3B9004B6C412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86441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 txBox="1">
            <a:spLocks noGrp="1"/>
          </p:cNvSpPr>
          <p:nvPr>
            <p:ph type="title" orient="vert"/>
          </p:nvPr>
        </p:nvSpPr>
        <p:spPr>
          <a:xfrm>
            <a:off x="7305671" y="301623"/>
            <a:ext cx="2266953" cy="58499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0038" cy="5849938"/>
          </a:xfrm>
        </p:spPr>
        <p:txBody>
          <a:bodyPr vert="eaVert"/>
          <a:lstStyle>
            <a:lvl1pPr>
              <a:defRPr/>
            </a:lvl1pPr>
            <a:lvl2pPr>
              <a:defRPr lang="ja-JP"/>
            </a:lvl2pPr>
            <a:lvl3pPr>
              <a:defRPr lang="ja-JP"/>
            </a:lvl3pPr>
            <a:lvl4pPr>
              <a:defRPr lang="ja-JP"/>
            </a:lvl4pPr>
            <a:lvl5pPr>
              <a:defRPr lang="ja-JP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05F2-DC28-4CBD-9369-45AA3F217538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3867748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7"/>
          <p:cNvSpPr>
            <a:spLocks noChangeArrowheads="1"/>
          </p:cNvSpPr>
          <p:nvPr userDrawn="1"/>
        </p:nvSpPr>
        <p:spPr bwMode="auto">
          <a:xfrm>
            <a:off x="-1" y="-12701"/>
            <a:ext cx="10080625" cy="7572375"/>
          </a:xfrm>
          <a:prstGeom prst="rect">
            <a:avLst/>
          </a:prstGeom>
          <a:solidFill>
            <a:srgbClr val="FCF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C287-8FFF-4E6C-BCBD-763A37C4ED5F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55125413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>
            <a:spLocks noChangeArrowheads="1"/>
          </p:cNvSpPr>
          <p:nvPr userDrawn="1"/>
        </p:nvSpPr>
        <p:spPr bwMode="auto">
          <a:xfrm>
            <a:off x="-1" y="-12701"/>
            <a:ext cx="10080625" cy="7572375"/>
          </a:xfrm>
          <a:prstGeom prst="rect">
            <a:avLst/>
          </a:prstGeom>
          <a:solidFill>
            <a:srgbClr val="FCF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7680" cy="438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7"/>
          <p:cNvSpPr>
            <a:spLocks noChangeArrowheads="1"/>
          </p:cNvSpPr>
          <p:nvPr userDrawn="1"/>
        </p:nvSpPr>
        <p:spPr bwMode="auto">
          <a:xfrm>
            <a:off x="-1" y="-12701"/>
            <a:ext cx="10080625" cy="7572375"/>
          </a:xfrm>
          <a:prstGeom prst="rect">
            <a:avLst/>
          </a:prstGeom>
          <a:solidFill>
            <a:srgbClr val="FCF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4559-F17F-4AC5-A043-681AA1AB07A1}" type="slidenum">
              <a:rPr/>
              <a:pPr>
                <a:defRPr/>
              </a:pPr>
              <a:t>&lt;#&gt;</a:t>
            </a:fld>
            <a:endParaRPr dirty="0"/>
          </a:p>
        </p:txBody>
      </p:sp>
      <p:sp>
        <p:nvSpPr>
          <p:cNvPr id="6" name="Rectangle 57"/>
          <p:cNvSpPr>
            <a:spLocks noChangeArrowheads="1"/>
          </p:cNvSpPr>
          <p:nvPr userDrawn="1"/>
        </p:nvSpPr>
        <p:spPr bwMode="auto">
          <a:xfrm>
            <a:off x="-1" y="-12700"/>
            <a:ext cx="10080625" cy="655638"/>
          </a:xfrm>
          <a:prstGeom prst="rect">
            <a:avLst/>
          </a:prstGeom>
          <a:solidFill>
            <a:srgbClr val="E6E1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82638125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lang="ja-JP"/>
            </a:lvl2pPr>
            <a:lvl3pPr>
              <a:defRPr lang="ja-JP"/>
            </a:lvl3pPr>
            <a:lvl4pPr>
              <a:defRPr lang="ja-JP"/>
            </a:lvl4pPr>
            <a:lvl5pPr>
              <a:defRPr lang="ja-JP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DBDF-59FA-4A63-AE08-507FF63BDFAA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5419004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defRPr sz="2000"/>
            </a:lvl1pPr>
          </a:lstStyle>
          <a:p>
            <a:pPr lvl="0"/>
            <a:r>
              <a:rPr lang="ja-JP"/>
              <a:t>マスター テキストの書式設定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2431-4A12-4A95-A176-2316721414C6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30112649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7700" cy="4383084"/>
          </a:xfrm>
        </p:spPr>
        <p:txBody>
          <a:bodyPr/>
          <a:lstStyle>
            <a:lvl1pPr>
              <a:defRPr sz="2800"/>
            </a:lvl1pPr>
            <a:lvl2pPr>
              <a:defRPr lang="ja-JP" sz="2400"/>
            </a:lvl2pPr>
            <a:lvl3pPr>
              <a:defRPr lang="ja-JP" sz="2000"/>
            </a:lvl3pPr>
            <a:lvl4pPr>
              <a:defRPr lang="ja-JP" sz="1800"/>
            </a:lvl4pPr>
            <a:lvl5pPr>
              <a:defRPr lang="ja-JP" sz="1800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 txBox="1">
            <a:spLocks noGrp="1"/>
          </p:cNvSpPr>
          <p:nvPr>
            <p:ph idx="2"/>
          </p:nvPr>
        </p:nvSpPr>
        <p:spPr>
          <a:xfrm>
            <a:off x="5113333" y="1768477"/>
            <a:ext cx="4459291" cy="4383084"/>
          </a:xfrm>
        </p:spPr>
        <p:txBody>
          <a:bodyPr/>
          <a:lstStyle>
            <a:lvl1pPr>
              <a:defRPr sz="2800"/>
            </a:lvl1pPr>
            <a:lvl2pPr>
              <a:defRPr lang="ja-JP" sz="2400"/>
            </a:lvl2pPr>
            <a:lvl3pPr>
              <a:defRPr lang="ja-JP" sz="2000"/>
            </a:lvl3pPr>
            <a:lvl4pPr>
              <a:defRPr lang="ja-JP" sz="1800"/>
            </a:lvl4pPr>
            <a:lvl5pPr>
              <a:defRPr lang="ja-JP" sz="1800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CF2C-4BA5-4589-96D0-8CAF962FF6A6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87014969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defRPr sz="2400" b="1"/>
            </a:lvl1pPr>
          </a:lstStyle>
          <a:p>
            <a:pPr lvl="0"/>
            <a:r>
              <a:rPr lang="ja-JP"/>
              <a:t>マスター テキストの書式設定</a:t>
            </a:r>
          </a:p>
        </p:txBody>
      </p:sp>
      <p:sp>
        <p:nvSpPr>
          <p:cNvPr id="4" name="コンテンツ プレースホルダー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lang="ja-JP" sz="2000"/>
            </a:lvl2pPr>
            <a:lvl3pPr>
              <a:defRPr lang="ja-JP" sz="1800"/>
            </a:lvl3pPr>
            <a:lvl4pPr>
              <a:defRPr lang="ja-JP" sz="1600"/>
            </a:lvl4pPr>
            <a:lvl5pPr>
              <a:defRPr lang="ja-JP" sz="1600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5" name="テキスト プレースホルダー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defRPr sz="2400" b="1"/>
            </a:lvl1pPr>
          </a:lstStyle>
          <a:p>
            <a:pPr lvl="0"/>
            <a:r>
              <a:rPr lang="ja-JP"/>
              <a:t>マスター テキストの書式設定</a:t>
            </a:r>
          </a:p>
        </p:txBody>
      </p:sp>
      <p:sp>
        <p:nvSpPr>
          <p:cNvPr id="6" name="コンテンツ プレースホルダー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lang="ja-JP" sz="2000"/>
            </a:lvl2pPr>
            <a:lvl3pPr>
              <a:defRPr lang="ja-JP" sz="1800"/>
            </a:lvl3pPr>
            <a:lvl4pPr>
              <a:defRPr lang="ja-JP" sz="1600"/>
            </a:lvl4pPr>
            <a:lvl5pPr>
              <a:defRPr lang="ja-JP" sz="1600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7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88CDB-3676-4482-8B10-5F175F92D4E1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6233299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1AA4-68FE-4415-8DCE-1428C5BD72E5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8552766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 lang="ja-JP"/>
            </a:lvl2pPr>
            <a:lvl3pPr>
              <a:defRPr lang="ja-JP"/>
            </a:lvl3pPr>
            <a:lvl4pPr>
              <a:defRPr lang="ja-JP"/>
            </a:lvl4pPr>
            <a:lvl5pPr>
              <a:defRPr lang="ja-JP"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テキスト プレースホルダー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ja-JP"/>
              <a:t>マスター テキストの書式設定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61FC-7177-4971-B692-99626AD04375}" type="slidenum">
              <a:rPr/>
              <a:pPr>
                <a:defRPr/>
              </a:pPr>
              <a:t>&lt;#&gt;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857279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ja-JP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ja-JP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ja-JP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ja-JP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ja-JP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ja-JP"/>
              <a:t>レベル目のアウトライン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  <a:tab pos="2695578" algn="l"/>
                <a:tab pos="3144841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  <a:tab pos="898526" algn="l"/>
                <a:tab pos="1347789" algn="l"/>
                <a:tab pos="1797052" algn="l"/>
                <a:tab pos="2246315" algn="l"/>
              </a:tabLst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ＭＳ Ｐ明朝"/>
              </a:defRPr>
            </a:lvl1pPr>
          </a:lstStyle>
          <a:p>
            <a:pPr>
              <a:defRPr/>
            </a:pPr>
            <a:fld id="{A525ED34-9009-4474-87AD-3593DAC663D1}" type="slidenum">
              <a:rPr/>
              <a:pPr>
                <a:defRPr/>
              </a:pPr>
              <a:t>&lt;#&gt;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lang="ja-JP" sz="4400">
          <a:solidFill>
            <a:srgbClr val="000000"/>
          </a:solidFill>
          <a:latin typeface="Arial"/>
          <a:ea typeface="ＭＳ Ｐゴシック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defRPr lang="ja-JP" sz="3200">
          <a:solidFill>
            <a:srgbClr val="000000"/>
          </a:solidFill>
          <a:latin typeface="Arial"/>
          <a:ea typeface="ＭＳ Ｐゴシック"/>
        </a:defRPr>
      </a:lvl1pPr>
      <a:lvl2pPr marL="742950" lvl="1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defRPr lang="en-GB" sz="2800">
          <a:solidFill>
            <a:srgbClr val="000000"/>
          </a:solidFill>
          <a:latin typeface="Arial"/>
          <a:ea typeface="ＭＳ Ｐゴシック"/>
        </a:defRPr>
      </a:lvl2pPr>
      <a:lvl3pPr marL="1143000" lvl="2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defRPr lang="en-GB" sz="2400">
          <a:solidFill>
            <a:srgbClr val="000000"/>
          </a:solidFill>
          <a:latin typeface="Arial"/>
          <a:ea typeface="ＭＳ Ｐゴシック"/>
        </a:defRPr>
      </a:lvl3pPr>
      <a:lvl4pPr marL="1600200" lvl="3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defRPr lang="en-GB" sz="2000">
          <a:solidFill>
            <a:srgbClr val="000000"/>
          </a:solidFill>
          <a:latin typeface="Arial"/>
          <a:ea typeface="ＭＳ Ｐゴシック"/>
        </a:defRPr>
      </a:lvl4pPr>
      <a:lvl5pPr marL="2057400" lvl="4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Arial"/>
          <a:ea typeface="ＭＳ Ｐゴシック"/>
        </a:defRPr>
      </a:lvl5pPr>
      <a:lvl6pPr marL="2057400" marR="0" lvl="4" indent="-228600" algn="l" defTabSz="449263" rtl="0" fontAlgn="auto" hangingPunct="0">
        <a:lnSpc>
          <a:spcPct val="9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6pPr>
      <a:lvl7pPr marL="2057400" marR="0" lvl="4" indent="-228600" algn="l" defTabSz="449263" rtl="0" fontAlgn="auto" hangingPunct="0">
        <a:lnSpc>
          <a:spcPct val="9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Arial"/>
          <a:ea typeface="ＭＳ Ｐゴシック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Arial"/>
          <a:ea typeface="ＭＳ Ｐゴシック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13" Type="http://schemas.openxmlformats.org/officeDocument/2006/relationships/slide" Target="slide102.xml"/><Relationship Id="rId18" Type="http://schemas.openxmlformats.org/officeDocument/2006/relationships/slide" Target="slide45.xml"/><Relationship Id="rId26" Type="http://schemas.openxmlformats.org/officeDocument/2006/relationships/slide" Target="slide77.xml"/><Relationship Id="rId3" Type="http://schemas.openxmlformats.org/officeDocument/2006/relationships/slide" Target="slide4.xml"/><Relationship Id="rId21" Type="http://schemas.openxmlformats.org/officeDocument/2006/relationships/slide" Target="slide61.xml"/><Relationship Id="rId7" Type="http://schemas.openxmlformats.org/officeDocument/2006/relationships/slide" Target="slide12.xml"/><Relationship Id="rId12" Type="http://schemas.openxmlformats.org/officeDocument/2006/relationships/slide" Target="slide29.xml"/><Relationship Id="rId17" Type="http://schemas.openxmlformats.org/officeDocument/2006/relationships/slide" Target="slide44.xml"/><Relationship Id="rId25" Type="http://schemas.openxmlformats.org/officeDocument/2006/relationships/slide" Target="slide112.xml"/><Relationship Id="rId2" Type="http://schemas.openxmlformats.org/officeDocument/2006/relationships/notesSlide" Target="../notesSlides/notesSlide2.xml"/><Relationship Id="rId16" Type="http://schemas.openxmlformats.org/officeDocument/2006/relationships/slide" Target="slide106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2.xml"/><Relationship Id="rId11" Type="http://schemas.openxmlformats.org/officeDocument/2006/relationships/slide" Target="slide22.xml"/><Relationship Id="rId24" Type="http://schemas.openxmlformats.org/officeDocument/2006/relationships/slide" Target="slide73.xml"/><Relationship Id="rId5" Type="http://schemas.openxmlformats.org/officeDocument/2006/relationships/slide" Target="slide5.xml"/><Relationship Id="rId15" Type="http://schemas.openxmlformats.org/officeDocument/2006/relationships/slide" Target="slide38.xml"/><Relationship Id="rId23" Type="http://schemas.openxmlformats.org/officeDocument/2006/relationships/slide" Target="slide67.xml"/><Relationship Id="rId10" Type="http://schemas.openxmlformats.org/officeDocument/2006/relationships/slide" Target="slide100.xml"/><Relationship Id="rId19" Type="http://schemas.openxmlformats.org/officeDocument/2006/relationships/slide" Target="slide55.xml"/><Relationship Id="rId4" Type="http://schemas.openxmlformats.org/officeDocument/2006/relationships/slide" Target="slide81.xml"/><Relationship Id="rId9" Type="http://schemas.openxmlformats.org/officeDocument/2006/relationships/slide" Target="slide15.xml"/><Relationship Id="rId14" Type="http://schemas.openxmlformats.org/officeDocument/2006/relationships/slide" Target="slide33.xml"/><Relationship Id="rId22" Type="http://schemas.openxmlformats.org/officeDocument/2006/relationships/slide" Target="slide64.xml"/><Relationship Id="rId27" Type="http://schemas.openxmlformats.org/officeDocument/2006/relationships/slide" Target="slide10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 txBox="1"/>
          <p:nvPr/>
        </p:nvSpPr>
        <p:spPr>
          <a:xfrm>
            <a:off x="-1" y="1728000"/>
            <a:ext cx="10080625" cy="29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lang="en-US" sz="4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Ethereum EVM illustrated</a:t>
            </a:r>
            <a:endParaRPr sz="1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endParaRPr sz="1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2520000" y="6011280"/>
            <a:ext cx="4896000" cy="430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Takenobu T.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TextShape 4"/>
          <p:cNvSpPr txBox="1"/>
          <p:nvPr/>
        </p:nvSpPr>
        <p:spPr>
          <a:xfrm>
            <a:off x="874440" y="7023600"/>
            <a:ext cx="864000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sz="1400" dirty="0">
                <a:latin typeface="Arial" pitchFamily="34" charset="0"/>
                <a:cs typeface="Arial" pitchFamily="34" charset="0"/>
              </a:rPr>
              <a:t>Rev</a:t>
            </a:r>
            <a:r>
              <a:rPr lang="en-US" sz="1400">
                <a:latin typeface="Arial" pitchFamily="34" charset="0"/>
                <a:cs typeface="Arial" pitchFamily="34" charset="0"/>
              </a:rPr>
              <a:t>.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0.01.1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-1" y="4737989"/>
            <a:ext cx="10080625" cy="770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exploring some mental models and implementations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19799749">
            <a:off x="8622141" y="6350860"/>
            <a:ext cx="1211198" cy="5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円弧 41"/>
          <p:cNvSpPr/>
          <p:nvPr/>
        </p:nvSpPr>
        <p:spPr>
          <a:xfrm flipH="1">
            <a:off x="9360792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chemeClr val="bg1">
                <a:lumMod val="85000"/>
              </a:schemeClr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円弧 55"/>
          <p:cNvSpPr/>
          <p:nvPr/>
        </p:nvSpPr>
        <p:spPr>
          <a:xfrm flipH="1">
            <a:off x="5598995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chemeClr val="bg1">
                <a:lumMod val="85000"/>
              </a:schemeClr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円弧 56"/>
          <p:cNvSpPr/>
          <p:nvPr/>
        </p:nvSpPr>
        <p:spPr>
          <a:xfrm flipH="1">
            <a:off x="1589821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chemeClr val="bg1">
                <a:lumMod val="85000"/>
              </a:schemeClr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円弧 57"/>
          <p:cNvSpPr/>
          <p:nvPr/>
        </p:nvSpPr>
        <p:spPr>
          <a:xfrm flipH="1">
            <a:off x="-2232496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chemeClr val="bg1">
                <a:lumMod val="85000"/>
              </a:schemeClr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8136656" y="3275781"/>
            <a:ext cx="1584176" cy="936104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4104208" y="3275781"/>
            <a:ext cx="1584176" cy="936104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87784" y="3275781"/>
            <a:ext cx="1584176" cy="936104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343375" y="3520343"/>
            <a:ext cx="1492661" cy="266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165692" y="3520343"/>
            <a:ext cx="1492661" cy="266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8174865" y="3520343"/>
            <a:ext cx="1492661" cy="266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59792" y="3779837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4176216" y="3779837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8208664" y="3779837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t+2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Ch.4, [E2], [E3], [W3]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Chain of blocks: Blockchain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871960" y="2133045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114475" y="225184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169384" y="225201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2114475" y="2549268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169384" y="254943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2114475" y="284686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169384" y="284703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09900" y="183562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048424" y="2133045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290939" y="225184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6345848" y="225201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290939" y="2549268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345848" y="254943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6290939" y="284686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345848" y="284703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6286364" y="183562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b+1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フリーフォーム 37"/>
          <p:cNvSpPr/>
          <p:nvPr/>
        </p:nvSpPr>
        <p:spPr>
          <a:xfrm rot="16200000" flipH="1">
            <a:off x="4932303" y="1295561"/>
            <a:ext cx="72009" cy="2304257"/>
          </a:xfrm>
          <a:custGeom>
            <a:avLst/>
            <a:gdLst>
              <a:gd name="connsiteX0" fmla="*/ 497417 w 510117"/>
              <a:gd name="connsiteY0" fmla="*/ 0 h 1879600"/>
              <a:gd name="connsiteX1" fmla="*/ 2117 w 510117"/>
              <a:gd name="connsiteY1" fmla="*/ 990600 h 1879600"/>
              <a:gd name="connsiteX2" fmla="*/ 510117 w 510117"/>
              <a:gd name="connsiteY2" fmla="*/ 1879600 h 1879600"/>
              <a:gd name="connsiteX3" fmla="*/ 510117 w 510117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17" h="1879600">
                <a:moveTo>
                  <a:pt x="497417" y="0"/>
                </a:moveTo>
                <a:cubicBezTo>
                  <a:pt x="248708" y="338666"/>
                  <a:pt x="0" y="677333"/>
                  <a:pt x="2117" y="990600"/>
                </a:cubicBezTo>
                <a:cubicBezTo>
                  <a:pt x="4234" y="1303867"/>
                  <a:pt x="510117" y="1879600"/>
                  <a:pt x="510117" y="1879600"/>
                </a:cubicBezTo>
                <a:lnTo>
                  <a:pt x="510117" y="1879600"/>
                </a:lnTo>
              </a:path>
            </a:pathLst>
          </a:custGeom>
          <a:ln w="19050">
            <a:solidFill>
              <a:srgbClr val="FF0000"/>
            </a:solidFill>
            <a:prstDash val="solid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リーフォーム 39"/>
          <p:cNvSpPr/>
          <p:nvPr/>
        </p:nvSpPr>
        <p:spPr>
          <a:xfrm rot="16200000" flipH="1">
            <a:off x="755837" y="1295561"/>
            <a:ext cx="72009" cy="2304257"/>
          </a:xfrm>
          <a:custGeom>
            <a:avLst/>
            <a:gdLst>
              <a:gd name="connsiteX0" fmla="*/ 497417 w 510117"/>
              <a:gd name="connsiteY0" fmla="*/ 0 h 1879600"/>
              <a:gd name="connsiteX1" fmla="*/ 2117 w 510117"/>
              <a:gd name="connsiteY1" fmla="*/ 990600 h 1879600"/>
              <a:gd name="connsiteX2" fmla="*/ 510117 w 510117"/>
              <a:gd name="connsiteY2" fmla="*/ 1879600 h 1879600"/>
              <a:gd name="connsiteX3" fmla="*/ 510117 w 510117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17" h="1879600">
                <a:moveTo>
                  <a:pt x="497417" y="0"/>
                </a:moveTo>
                <a:cubicBezTo>
                  <a:pt x="248708" y="338666"/>
                  <a:pt x="0" y="677333"/>
                  <a:pt x="2117" y="990600"/>
                </a:cubicBezTo>
                <a:cubicBezTo>
                  <a:pt x="4234" y="1303867"/>
                  <a:pt x="510117" y="1879600"/>
                  <a:pt x="510117" y="1879600"/>
                </a:cubicBezTo>
                <a:lnTo>
                  <a:pt x="510117" y="1879600"/>
                </a:lnTo>
              </a:path>
            </a:pathLst>
          </a:custGeom>
          <a:ln w="19050">
            <a:solidFill>
              <a:srgbClr val="FF0000"/>
            </a:solidFill>
            <a:prstDash val="solid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フリーフォーム 50"/>
          <p:cNvSpPr/>
          <p:nvPr/>
        </p:nvSpPr>
        <p:spPr>
          <a:xfrm rot="16200000" flipH="1">
            <a:off x="9108764" y="1295561"/>
            <a:ext cx="72009" cy="2304257"/>
          </a:xfrm>
          <a:custGeom>
            <a:avLst/>
            <a:gdLst>
              <a:gd name="connsiteX0" fmla="*/ 497417 w 510117"/>
              <a:gd name="connsiteY0" fmla="*/ 0 h 1879600"/>
              <a:gd name="connsiteX1" fmla="*/ 2117 w 510117"/>
              <a:gd name="connsiteY1" fmla="*/ 990600 h 1879600"/>
              <a:gd name="connsiteX2" fmla="*/ 510117 w 510117"/>
              <a:gd name="connsiteY2" fmla="*/ 1879600 h 1879600"/>
              <a:gd name="connsiteX3" fmla="*/ 510117 w 510117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17" h="1879600">
                <a:moveTo>
                  <a:pt x="497417" y="0"/>
                </a:moveTo>
                <a:cubicBezTo>
                  <a:pt x="248708" y="338666"/>
                  <a:pt x="0" y="677333"/>
                  <a:pt x="2117" y="990600"/>
                </a:cubicBezTo>
                <a:cubicBezTo>
                  <a:pt x="4234" y="1303867"/>
                  <a:pt x="510117" y="1879600"/>
                  <a:pt x="510117" y="1879600"/>
                </a:cubicBezTo>
                <a:lnTo>
                  <a:pt x="510117" y="1879600"/>
                </a:lnTo>
              </a:path>
            </a:pathLst>
          </a:custGeom>
          <a:ln w="19050">
            <a:solidFill>
              <a:srgbClr val="FF0000"/>
            </a:solidFill>
            <a:prstDash val="solid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151880" y="5147989"/>
            <a:ext cx="80648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From the viewpoint of the implementation,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can also be seen as a chain of blocks, so it is `BLOCKCHAIN`.</a:t>
            </a:r>
          </a:p>
        </p:txBody>
      </p:sp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Solidity ABI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Appendix  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439912" y="3203773"/>
            <a:ext cx="6984776" cy="3384376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20032" y="3456723"/>
            <a:ext cx="1872208" cy="2555362"/>
          </a:xfrm>
          <a:prstGeom prst="foldedCorner">
            <a:avLst>
              <a:gd name="adj" fmla="val 769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664048" y="3600740"/>
            <a:ext cx="1368152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[E7]. Ch.7, [E1] Ch.9, Appendix H, [W4], [W2]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Solidity Application Binary Interface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3096096" y="1837467"/>
            <a:ext cx="969338" cy="32311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4byte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4032200" y="1837467"/>
            <a:ext cx="3600400" cy="32311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736056" y="1298331"/>
            <a:ext cx="1656184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selector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(SHA-3 hash)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4464248" y="2664636"/>
            <a:ext cx="1656184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CALLDATALOAD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664048" y="3528732"/>
            <a:ext cx="14401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function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dispatching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808064" y="4571925"/>
            <a:ext cx="1368152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24088" y="4643933"/>
            <a:ext cx="10081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 A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808064" y="5219997"/>
            <a:ext cx="1368152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24088" y="5292005"/>
            <a:ext cx="10081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 B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99952" y="1835621"/>
            <a:ext cx="129614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 data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736056" y="6084093"/>
            <a:ext cx="1368152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472360" y="3456723"/>
            <a:ext cx="1584176" cy="25553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コネクタ 17"/>
          <p:cNvCxnSpPr>
            <a:cxnSpLocks noChangeShapeType="1"/>
          </p:cNvCxnSpPr>
          <p:nvPr/>
        </p:nvCxnSpPr>
        <p:spPr bwMode="auto">
          <a:xfrm flipV="1">
            <a:off x="3096096" y="4032788"/>
            <a:ext cx="0" cy="683153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17"/>
          <p:cNvCxnSpPr>
            <a:cxnSpLocks noChangeShapeType="1"/>
          </p:cNvCxnSpPr>
          <p:nvPr/>
        </p:nvCxnSpPr>
        <p:spPr bwMode="auto">
          <a:xfrm flipV="1">
            <a:off x="2952080" y="4032788"/>
            <a:ext cx="0" cy="1331225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5472360" y="3456724"/>
            <a:ext cx="1584176" cy="2880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44"/>
          <p:cNvGrpSpPr/>
          <p:nvPr/>
        </p:nvGrpSpPr>
        <p:grpSpPr>
          <a:xfrm rot="10800000" flipV="1">
            <a:off x="3816174" y="3600740"/>
            <a:ext cx="1728194" cy="288032"/>
            <a:chOff x="6696793" y="6084092"/>
            <a:chExt cx="1227326" cy="288032"/>
          </a:xfrm>
        </p:grpSpPr>
        <p:cxnSp>
          <p:nvCxnSpPr>
            <p:cNvPr id="39" name="直線コネクタ 38"/>
            <p:cNvCxnSpPr/>
            <p:nvPr/>
          </p:nvCxnSpPr>
          <p:spPr bwMode="auto">
            <a:xfrm rot="10800000" flipH="1" flipV="1">
              <a:off x="6696793" y="6084092"/>
              <a:ext cx="35797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 bwMode="auto">
            <a:xfrm flipH="1">
              <a:off x="7054765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 bwMode="auto">
            <a:xfrm rot="10800000" flipH="1" flipV="1">
              <a:off x="7054765" y="6372124"/>
              <a:ext cx="869354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328344" y="6084093"/>
            <a:ext cx="1944216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Stack or Memory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040312" y="1477428"/>
            <a:ext cx="1656184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Arguments, ...</a:t>
            </a:r>
          </a:p>
        </p:txBody>
      </p:sp>
      <p:grpSp>
        <p:nvGrpSpPr>
          <p:cNvPr id="3" name="グループ化 44"/>
          <p:cNvGrpSpPr/>
          <p:nvPr/>
        </p:nvGrpSpPr>
        <p:grpSpPr>
          <a:xfrm rot="5400000" flipV="1">
            <a:off x="4068206" y="1836547"/>
            <a:ext cx="1368152" cy="2160237"/>
            <a:chOff x="6696793" y="6084092"/>
            <a:chExt cx="1227326" cy="288032"/>
          </a:xfrm>
        </p:grpSpPr>
        <p:cxnSp>
          <p:nvCxnSpPr>
            <p:cNvPr id="59" name="直線コネクタ 58"/>
            <p:cNvCxnSpPr/>
            <p:nvPr/>
          </p:nvCxnSpPr>
          <p:spPr bwMode="auto">
            <a:xfrm rot="10800000" flipH="1" flipV="1">
              <a:off x="6696793" y="6084092"/>
              <a:ext cx="357970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 bwMode="auto">
            <a:xfrm flipH="1">
              <a:off x="7054765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 bwMode="auto">
            <a:xfrm rot="10800000" flipH="1" flipV="1">
              <a:off x="7054765" y="6372124"/>
              <a:ext cx="869354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コネクタ 17"/>
          <p:cNvCxnSpPr>
            <a:cxnSpLocks noChangeShapeType="1"/>
          </p:cNvCxnSpPr>
          <p:nvPr/>
        </p:nvCxnSpPr>
        <p:spPr bwMode="auto">
          <a:xfrm flipV="1">
            <a:off x="6408464" y="2088573"/>
            <a:ext cx="0" cy="539136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912520" y="2339677"/>
            <a:ext cx="1656184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CALLDATALOAD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CALLDATACOPY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024088" y="4176804"/>
            <a:ext cx="936104" cy="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JUMPI</a:t>
            </a:r>
          </a:p>
        </p:txBody>
      </p:sp>
      <p:cxnSp>
        <p:nvCxnSpPr>
          <p:cNvPr id="76" name="直線コネクタ 17"/>
          <p:cNvCxnSpPr>
            <a:cxnSpLocks noChangeShapeType="1"/>
          </p:cNvCxnSpPr>
          <p:nvPr/>
        </p:nvCxnSpPr>
        <p:spPr bwMode="auto">
          <a:xfrm flipV="1">
            <a:off x="6624488" y="2088573"/>
            <a:ext cx="0" cy="539136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17"/>
          <p:cNvCxnSpPr>
            <a:cxnSpLocks noChangeShapeType="1"/>
          </p:cNvCxnSpPr>
          <p:nvPr/>
        </p:nvCxnSpPr>
        <p:spPr bwMode="auto">
          <a:xfrm flipV="1">
            <a:off x="6840512" y="2088573"/>
            <a:ext cx="0" cy="539136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223888" y="6588149"/>
            <a:ext cx="1151434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Appendix  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Appendix  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雲 81"/>
          <p:cNvSpPr/>
          <p:nvPr/>
        </p:nvSpPr>
        <p:spPr>
          <a:xfrm>
            <a:off x="2159992" y="4355901"/>
            <a:ext cx="7272808" cy="1224136"/>
          </a:xfrm>
          <a:prstGeom prst="cloud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en-US" altLang="ja-JP" sz="2000" dirty="0">
              <a:latin typeface="Comic Sans MS" pitchFamily="66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[E8], [C1], [C3], [C4], [C5], [C6]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Web3 API and client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2232000" y="1475581"/>
            <a:ext cx="1152128" cy="5760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2232000" y="1619597"/>
            <a:ext cx="115212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Geth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console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4896296" y="4643933"/>
            <a:ext cx="1512168" cy="576064"/>
          </a:xfrm>
          <a:prstGeom prst="roundRect">
            <a:avLst>
              <a:gd name="adj" fmla="val 9944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752280" y="4787949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19797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15941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3672160" y="1475581"/>
            <a:ext cx="1152128" cy="5760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672160" y="1619597"/>
            <a:ext cx="115212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Mist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112320" y="1475581"/>
            <a:ext cx="1152128" cy="5760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112320" y="1619597"/>
            <a:ext cx="115212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MetaMask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552480" y="1475581"/>
            <a:ext cx="1152128" cy="5760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552480" y="1619597"/>
            <a:ext cx="115212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Remix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7992640" y="1475581"/>
            <a:ext cx="1152128" cy="5760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7992640" y="1619597"/>
            <a:ext cx="115212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Truffle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直線コネクタ 17"/>
          <p:cNvCxnSpPr>
            <a:cxnSpLocks noChangeShapeType="1"/>
          </p:cNvCxnSpPr>
          <p:nvPr/>
        </p:nvCxnSpPr>
        <p:spPr bwMode="auto">
          <a:xfrm flipV="1">
            <a:off x="2808064" y="2195661"/>
            <a:ext cx="0" cy="223224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9216776" y="1619597"/>
            <a:ext cx="72008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コネクタ 17"/>
          <p:cNvCxnSpPr>
            <a:cxnSpLocks noChangeShapeType="1"/>
          </p:cNvCxnSpPr>
          <p:nvPr/>
        </p:nvCxnSpPr>
        <p:spPr bwMode="auto">
          <a:xfrm flipV="1">
            <a:off x="4248224" y="2195661"/>
            <a:ext cx="0" cy="223224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17"/>
          <p:cNvCxnSpPr>
            <a:cxnSpLocks noChangeShapeType="1"/>
          </p:cNvCxnSpPr>
          <p:nvPr/>
        </p:nvCxnSpPr>
        <p:spPr bwMode="auto">
          <a:xfrm flipV="1">
            <a:off x="5688384" y="2195661"/>
            <a:ext cx="0" cy="223224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17"/>
          <p:cNvCxnSpPr>
            <a:cxnSpLocks noChangeShapeType="1"/>
          </p:cNvCxnSpPr>
          <p:nvPr/>
        </p:nvCxnSpPr>
        <p:spPr bwMode="auto">
          <a:xfrm flipV="1">
            <a:off x="7128544" y="2195661"/>
            <a:ext cx="0" cy="223224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17"/>
          <p:cNvCxnSpPr>
            <a:cxnSpLocks noChangeShapeType="1"/>
          </p:cNvCxnSpPr>
          <p:nvPr/>
        </p:nvCxnSpPr>
        <p:spPr bwMode="auto">
          <a:xfrm flipV="1">
            <a:off x="8568704" y="2195661"/>
            <a:ext cx="0" cy="223224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943968" y="3275781"/>
            <a:ext cx="74168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2304008" y="6084093"/>
            <a:ext cx="69847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clients access to Ethereum network via Web3 API.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59792" y="2075108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client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232000" y="1139004"/>
            <a:ext cx="1152128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672160" y="1139004"/>
            <a:ext cx="1152128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Wallet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112320" y="1139004"/>
            <a:ext cx="1152128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Wallet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552480" y="1139004"/>
            <a:ext cx="1152128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IDE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992640" y="1139004"/>
            <a:ext cx="1152128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IDE / CI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15976" y="4211885"/>
            <a:ext cx="7272808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[E8], [C1], [C3], [C4], [C5], [C6]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Web3 API and client</a:t>
            </a: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19797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59792" y="2075108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client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15941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コネクタ 17"/>
          <p:cNvCxnSpPr>
            <a:cxnSpLocks noChangeShapeType="1"/>
          </p:cNvCxnSpPr>
          <p:nvPr/>
        </p:nvCxnSpPr>
        <p:spPr bwMode="auto">
          <a:xfrm flipV="1">
            <a:off x="2952080" y="2195661"/>
            <a:ext cx="0" cy="230425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2087984" y="6516141"/>
            <a:ext cx="684076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clients access to Ethereum network via Web3 API.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232000" y="4499917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896296" y="4499917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7165032" y="4499917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408464" y="4787949"/>
            <a:ext cx="72008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2124472" y="1331565"/>
            <a:ext cx="176371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Geth console, 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Mist, MetaMask,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Remix, Truffle, ...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円弧 59"/>
          <p:cNvSpPr/>
          <p:nvPr/>
        </p:nvSpPr>
        <p:spPr>
          <a:xfrm flipH="1" flipV="1">
            <a:off x="3240112" y="4499917"/>
            <a:ext cx="2304256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円弧 60"/>
          <p:cNvSpPr/>
          <p:nvPr/>
        </p:nvSpPr>
        <p:spPr>
          <a:xfrm flipH="1" flipV="1">
            <a:off x="2592040" y="4499917"/>
            <a:ext cx="5760640" cy="1296144"/>
          </a:xfrm>
          <a:prstGeom prst="arc">
            <a:avLst>
              <a:gd name="adj1" fmla="val 11081557"/>
              <a:gd name="adj2" fmla="val 21380488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5" name="円弧 64"/>
          <p:cNvSpPr/>
          <p:nvPr/>
        </p:nvSpPr>
        <p:spPr>
          <a:xfrm flipH="1" flipV="1">
            <a:off x="5544368" y="4787949"/>
            <a:ext cx="1224136" cy="864096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3672160" y="5315468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P2P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コネクタ 28"/>
          <p:cNvCxnSpPr>
            <a:cxnSpLocks noChangeShapeType="1"/>
          </p:cNvCxnSpPr>
          <p:nvPr/>
        </p:nvCxnSpPr>
        <p:spPr bwMode="auto">
          <a:xfrm flipV="1">
            <a:off x="4320232" y="1259557"/>
            <a:ext cx="0" cy="5041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943968" y="3275781"/>
            <a:ext cx="74168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grpSp>
        <p:nvGrpSpPr>
          <p:cNvPr id="2" name="グループ化 77"/>
          <p:cNvGrpSpPr/>
          <p:nvPr/>
        </p:nvGrpSpPr>
        <p:grpSpPr>
          <a:xfrm rot="18900000">
            <a:off x="1772898" y="1228258"/>
            <a:ext cx="386160" cy="162594"/>
            <a:chOff x="2880072" y="5292005"/>
            <a:chExt cx="1368152" cy="576064"/>
          </a:xfrm>
        </p:grpSpPr>
        <p:sp>
          <p:nvSpPr>
            <p:cNvPr id="79" name="円/楕円 78"/>
            <p:cNvSpPr/>
            <p:nvPr/>
          </p:nvSpPr>
          <p:spPr>
            <a:xfrm>
              <a:off x="2880072" y="5292005"/>
              <a:ext cx="576064" cy="57606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3024088" y="5436021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3384128" y="5508029"/>
              <a:ext cx="864096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 rot="5400000">
              <a:off x="3960192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 rot="5400000">
              <a:off x="3672160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Geth, Mist, Solc, Remix, Truffle, ...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Appendix  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664048" y="1547589"/>
            <a:ext cx="3456384" cy="4968552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Geth</a:t>
            </a: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91805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59792" y="2147116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client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87949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420616" y="1907629"/>
            <a:ext cx="1475680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console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コネクタ 28"/>
          <p:cNvCxnSpPr>
            <a:cxnSpLocks noChangeShapeType="1"/>
          </p:cNvCxnSpPr>
          <p:nvPr/>
        </p:nvCxnSpPr>
        <p:spPr bwMode="auto">
          <a:xfrm flipV="1">
            <a:off x="6624488" y="1331565"/>
            <a:ext cx="0" cy="49685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916560" y="4283893"/>
            <a:ext cx="2915840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248224" y="3995861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96296" y="5292005"/>
            <a:ext cx="720080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P2P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240112" y="4427909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Web3 I/F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96096" y="5292005"/>
            <a:ext cx="720080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コネクタ 17"/>
          <p:cNvCxnSpPr>
            <a:cxnSpLocks noChangeShapeType="1"/>
          </p:cNvCxnSpPr>
          <p:nvPr/>
        </p:nvCxnSpPr>
        <p:spPr bwMode="auto">
          <a:xfrm flipV="1">
            <a:off x="4104208" y="2483693"/>
            <a:ext cx="0" cy="194421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511920" y="3347789"/>
            <a:ext cx="784887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33" name="円弧 32"/>
          <p:cNvSpPr/>
          <p:nvPr/>
        </p:nvSpPr>
        <p:spPr>
          <a:xfrm flipH="1" flipV="1">
            <a:off x="5544368" y="5003973"/>
            <a:ext cx="2088232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480472" y="6035548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P2P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4032200" y="5292005"/>
            <a:ext cx="720080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384128" y="1139004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Geth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7597080" y="5219997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grpSp>
        <p:nvGrpSpPr>
          <p:cNvPr id="22" name="グループ化 21"/>
          <p:cNvGrpSpPr/>
          <p:nvPr/>
        </p:nvGrpSpPr>
        <p:grpSpPr>
          <a:xfrm rot="18900000">
            <a:off x="4753214" y="2164361"/>
            <a:ext cx="386160" cy="162594"/>
            <a:chOff x="2880079" y="5292057"/>
            <a:chExt cx="1368155" cy="576069"/>
          </a:xfrm>
        </p:grpSpPr>
        <p:sp>
          <p:nvSpPr>
            <p:cNvPr id="23" name="円/楕円 22"/>
            <p:cNvSpPr/>
            <p:nvPr/>
          </p:nvSpPr>
          <p:spPr>
            <a:xfrm>
              <a:off x="2880079" y="5292057"/>
              <a:ext cx="576066" cy="57606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024094" y="5436061"/>
              <a:ext cx="288033" cy="2880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384135" y="5508057"/>
              <a:ext cx="864099" cy="144019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 rot="5400000">
              <a:off x="3960206" y="5436018"/>
              <a:ext cx="288032" cy="14401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 rot="5400000">
              <a:off x="3672159" y="5436023"/>
              <a:ext cx="288032" cy="14401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15976" y="4283893"/>
            <a:ext cx="727280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Mist</a:t>
            </a: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91805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59792" y="2147116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client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87949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コネクタ 17"/>
          <p:cNvCxnSpPr>
            <a:cxnSpLocks noChangeShapeType="1"/>
          </p:cNvCxnSpPr>
          <p:nvPr/>
        </p:nvCxnSpPr>
        <p:spPr bwMode="auto">
          <a:xfrm flipV="1">
            <a:off x="2952080" y="2267669"/>
            <a:ext cx="0" cy="230425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232000" y="4571925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2124472" y="1403573"/>
            <a:ext cx="176371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Mist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コネクタ 28"/>
          <p:cNvCxnSpPr>
            <a:cxnSpLocks noChangeShapeType="1"/>
          </p:cNvCxnSpPr>
          <p:nvPr/>
        </p:nvCxnSpPr>
        <p:spPr bwMode="auto">
          <a:xfrm flipV="1">
            <a:off x="4824288" y="1331565"/>
            <a:ext cx="0" cy="49685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3" name="フローチャート : 磁気ディスク 92"/>
          <p:cNvSpPr/>
          <p:nvPr/>
        </p:nvSpPr>
        <p:spPr>
          <a:xfrm>
            <a:off x="3688718" y="2040805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3240112" y="2341161"/>
            <a:ext cx="1428518" cy="28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 key</a:t>
            </a:r>
          </a:p>
        </p:txBody>
      </p:sp>
      <p:grpSp>
        <p:nvGrpSpPr>
          <p:cNvPr id="78" name="グループ化 77"/>
          <p:cNvGrpSpPr/>
          <p:nvPr/>
        </p:nvGrpSpPr>
        <p:grpSpPr>
          <a:xfrm rot="18900000">
            <a:off x="3817111" y="2020346"/>
            <a:ext cx="386160" cy="162594"/>
            <a:chOff x="2880079" y="5292057"/>
            <a:chExt cx="1368155" cy="576069"/>
          </a:xfrm>
        </p:grpSpPr>
        <p:sp>
          <p:nvSpPr>
            <p:cNvPr id="79" name="円/楕円 78"/>
            <p:cNvSpPr/>
            <p:nvPr/>
          </p:nvSpPr>
          <p:spPr>
            <a:xfrm>
              <a:off x="2880079" y="5292057"/>
              <a:ext cx="576066" cy="57606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3024094" y="5436061"/>
              <a:ext cx="288033" cy="2880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3384135" y="5508057"/>
              <a:ext cx="864099" cy="144019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 rot="5400000">
              <a:off x="3960206" y="5436018"/>
              <a:ext cx="288032" cy="14401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 rot="5400000">
              <a:off x="3672159" y="5436023"/>
              <a:ext cx="288032" cy="14401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511920" y="3347789"/>
            <a:ext cx="784887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[C3]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/>
        </p:nvSpPr>
        <p:spPr>
          <a:xfrm rot="734687" flipV="1">
            <a:off x="2883645" y="2797771"/>
            <a:ext cx="280883" cy="1421917"/>
          </a:xfrm>
          <a:custGeom>
            <a:avLst/>
            <a:gdLst>
              <a:gd name="connsiteX0" fmla="*/ 158568 w 158568"/>
              <a:gd name="connsiteY0" fmla="*/ 2374900 h 2374900"/>
              <a:gd name="connsiteX1" fmla="*/ 6168 w 158568"/>
              <a:gd name="connsiteY1" fmla="*/ 1130300 h 2374900"/>
              <a:gd name="connsiteX2" fmla="*/ 44268 w 158568"/>
              <a:gd name="connsiteY2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568" h="2374900">
                <a:moveTo>
                  <a:pt x="158568" y="2374900"/>
                </a:moveTo>
                <a:cubicBezTo>
                  <a:pt x="91893" y="1950508"/>
                  <a:pt x="25218" y="1526117"/>
                  <a:pt x="6168" y="1130300"/>
                </a:cubicBezTo>
                <a:cubicBezTo>
                  <a:pt x="-12882" y="734483"/>
                  <a:pt x="15693" y="367241"/>
                  <a:pt x="44268" y="0"/>
                </a:cubicBezTo>
              </a:path>
            </a:pathLst>
          </a:custGeom>
          <a:ln w="12700"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15976" y="4283893"/>
            <a:ext cx="727280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Solc</a:t>
            </a: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91805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87949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232000" y="4571925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cxnSp>
        <p:nvCxnSpPr>
          <p:cNvPr id="30" name="直線コネクタ 28"/>
          <p:cNvCxnSpPr>
            <a:cxnSpLocks noChangeShapeType="1"/>
          </p:cNvCxnSpPr>
          <p:nvPr/>
        </p:nvCxnSpPr>
        <p:spPr bwMode="auto">
          <a:xfrm flipV="1">
            <a:off x="4824288" y="1331565"/>
            <a:ext cx="0" cy="49685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511920" y="3347789"/>
            <a:ext cx="784887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[C2]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952080" y="827509"/>
            <a:ext cx="1440160" cy="360040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180000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</a:tabLs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Solidity source 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952080" y="2339677"/>
            <a:ext cx="1440160" cy="360040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180000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</a:tabLs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cxnSp>
        <p:nvCxnSpPr>
          <p:cNvPr id="39" name="直線コネクタ 17"/>
          <p:cNvCxnSpPr>
            <a:cxnSpLocks noChangeShapeType="1"/>
          </p:cNvCxnSpPr>
          <p:nvPr/>
        </p:nvCxnSpPr>
        <p:spPr bwMode="auto">
          <a:xfrm flipV="1">
            <a:off x="3672160" y="2096264"/>
            <a:ext cx="0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17"/>
          <p:cNvCxnSpPr>
            <a:cxnSpLocks noChangeShapeType="1"/>
          </p:cNvCxnSpPr>
          <p:nvPr/>
        </p:nvCxnSpPr>
        <p:spPr bwMode="auto">
          <a:xfrm flipV="1">
            <a:off x="3672160" y="1232168"/>
            <a:ext cx="0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772544" y="1475581"/>
            <a:ext cx="176371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Solc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(Solidity compiler)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295896" y="2915741"/>
            <a:ext cx="1944216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(Geth, Mist, Truffle, ...)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Stack of transactions : Ledger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429239" y="549863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Genesis block 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223888" y="6156349"/>
            <a:ext cx="80648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From the viewpoint of the ledger,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can also be seen as a stack of transactions.</a:t>
            </a:r>
          </a:p>
        </p:txBody>
      </p:sp>
      <p:grpSp>
        <p:nvGrpSpPr>
          <p:cNvPr id="112" name="グループ化 111"/>
          <p:cNvGrpSpPr/>
          <p:nvPr/>
        </p:nvGrpSpPr>
        <p:grpSpPr>
          <a:xfrm>
            <a:off x="3941407" y="4656456"/>
            <a:ext cx="1963001" cy="1070728"/>
            <a:chOff x="3960192" y="1979637"/>
            <a:chExt cx="1963001" cy="1070728"/>
          </a:xfrm>
        </p:grpSpPr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06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3941407" y="4368424"/>
            <a:ext cx="1963001" cy="1070728"/>
            <a:chOff x="3960192" y="1979637"/>
            <a:chExt cx="1963001" cy="1070728"/>
          </a:xfrm>
        </p:grpSpPr>
        <p:sp>
          <p:nvSpPr>
            <p:cNvPr id="114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15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3941407" y="4080392"/>
            <a:ext cx="1963001" cy="1070728"/>
            <a:chOff x="3960192" y="1979637"/>
            <a:chExt cx="1963001" cy="1070728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23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3941407" y="3792360"/>
            <a:ext cx="1963001" cy="1070728"/>
            <a:chOff x="3960192" y="1979637"/>
            <a:chExt cx="1963001" cy="1070728"/>
          </a:xfrm>
        </p:grpSpPr>
        <p:sp>
          <p:nvSpPr>
            <p:cNvPr id="130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31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3941407" y="3504328"/>
            <a:ext cx="1963001" cy="1070728"/>
            <a:chOff x="3960192" y="1979637"/>
            <a:chExt cx="1963001" cy="1070728"/>
          </a:xfrm>
        </p:grpSpPr>
        <p:sp>
          <p:nvSpPr>
            <p:cNvPr id="138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39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Text Box 8"/>
          <p:cNvSpPr txBox="1">
            <a:spLocks noChangeArrowheads="1"/>
          </p:cNvSpPr>
          <p:nvPr/>
        </p:nvSpPr>
        <p:spPr bwMode="auto">
          <a:xfrm>
            <a:off x="2429239" y="5188166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1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 Box 8"/>
          <p:cNvSpPr txBox="1">
            <a:spLocks noChangeArrowheads="1"/>
          </p:cNvSpPr>
          <p:nvPr/>
        </p:nvSpPr>
        <p:spPr bwMode="auto">
          <a:xfrm>
            <a:off x="2429239" y="487769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2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 Box 8"/>
          <p:cNvSpPr txBox="1">
            <a:spLocks noChangeArrowheads="1"/>
          </p:cNvSpPr>
          <p:nvPr/>
        </p:nvSpPr>
        <p:spPr bwMode="auto">
          <a:xfrm>
            <a:off x="2429239" y="4567228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3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2429239" y="425675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4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グループ化 149"/>
          <p:cNvGrpSpPr/>
          <p:nvPr/>
        </p:nvGrpSpPr>
        <p:grpSpPr>
          <a:xfrm>
            <a:off x="3941407" y="3216296"/>
            <a:ext cx="1963001" cy="1070728"/>
            <a:chOff x="3960192" y="1979637"/>
            <a:chExt cx="1963001" cy="10707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52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グループ化 157"/>
          <p:cNvGrpSpPr/>
          <p:nvPr/>
        </p:nvGrpSpPr>
        <p:grpSpPr>
          <a:xfrm>
            <a:off x="3941407" y="2928264"/>
            <a:ext cx="1963001" cy="1070728"/>
            <a:chOff x="3960192" y="1979637"/>
            <a:chExt cx="1963001" cy="1070728"/>
          </a:xfrm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60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グループ化 181"/>
          <p:cNvGrpSpPr/>
          <p:nvPr/>
        </p:nvGrpSpPr>
        <p:grpSpPr>
          <a:xfrm>
            <a:off x="3941407" y="1475581"/>
            <a:ext cx="1963001" cy="1070728"/>
            <a:chOff x="3960192" y="1979637"/>
            <a:chExt cx="1963001" cy="1070728"/>
          </a:xfrm>
        </p:grpSpPr>
        <p:sp>
          <p:nvSpPr>
            <p:cNvPr id="183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184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8" name="Text Box 8"/>
          <p:cNvSpPr txBox="1">
            <a:spLocks noChangeArrowheads="1"/>
          </p:cNvSpPr>
          <p:nvPr/>
        </p:nvSpPr>
        <p:spPr bwMode="auto">
          <a:xfrm>
            <a:off x="4176216" y="261831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8"/>
          <p:cNvSpPr txBox="1">
            <a:spLocks noChangeArrowheads="1"/>
          </p:cNvSpPr>
          <p:nvPr/>
        </p:nvSpPr>
        <p:spPr bwMode="auto">
          <a:xfrm>
            <a:off x="2429239" y="2173746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 Box 8"/>
          <p:cNvSpPr txBox="1">
            <a:spLocks noChangeArrowheads="1"/>
          </p:cNvSpPr>
          <p:nvPr/>
        </p:nvSpPr>
        <p:spPr bwMode="auto">
          <a:xfrm>
            <a:off x="2429239" y="3946290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5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 Box 8"/>
          <p:cNvSpPr txBox="1">
            <a:spLocks noChangeArrowheads="1"/>
          </p:cNvSpPr>
          <p:nvPr/>
        </p:nvSpPr>
        <p:spPr bwMode="auto">
          <a:xfrm>
            <a:off x="2429239" y="363582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6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 Box 8"/>
          <p:cNvSpPr txBox="1">
            <a:spLocks noChangeArrowheads="1"/>
          </p:cNvSpPr>
          <p:nvPr/>
        </p:nvSpPr>
        <p:spPr bwMode="auto">
          <a:xfrm>
            <a:off x="2448024" y="298774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" name="グループ化 203"/>
          <p:cNvGrpSpPr/>
          <p:nvPr/>
        </p:nvGrpSpPr>
        <p:grpSpPr>
          <a:xfrm>
            <a:off x="3941407" y="1187549"/>
            <a:ext cx="1963001" cy="1070728"/>
            <a:chOff x="3960192" y="1979637"/>
            <a:chExt cx="1963001" cy="1070728"/>
          </a:xfrm>
        </p:grpSpPr>
        <p:sp>
          <p:nvSpPr>
            <p:cNvPr id="205" name="Rectangle 4"/>
            <p:cNvSpPr>
              <a:spLocks noChangeArrowheads="1"/>
            </p:cNvSpPr>
            <p:nvPr/>
          </p:nvSpPr>
          <p:spPr bwMode="auto">
            <a:xfrm>
              <a:off x="3960192" y="1979637"/>
              <a:ext cx="1963001" cy="1070728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4" tIns="44997" rIns="90004" bIns="44997" anchor="ctr" anchorCtr="1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endParaRPr lang="en-US" altLang="ja-JP" sz="1600" dirty="0">
                <a:latin typeface="Comic Sans MS" pitchFamily="66" charset="0"/>
              </a:endParaRPr>
            </a:p>
          </p:txBody>
        </p:sp>
        <p:sp>
          <p:nvSpPr>
            <p:cNvPr id="206" name="角丸四角形 89"/>
            <p:cNvSpPr/>
            <p:nvPr/>
          </p:nvSpPr>
          <p:spPr>
            <a:xfrm>
              <a:off x="4248224" y="209843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Text Box 8"/>
            <p:cNvSpPr txBox="1">
              <a:spLocks noChangeArrowheads="1"/>
            </p:cNvSpPr>
            <p:nvPr/>
          </p:nvSpPr>
          <p:spPr bwMode="auto">
            <a:xfrm>
              <a:off x="4303133" y="209860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角丸四角形 91"/>
            <p:cNvSpPr/>
            <p:nvPr/>
          </p:nvSpPr>
          <p:spPr>
            <a:xfrm>
              <a:off x="4176216" y="2395860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Text Box 8"/>
            <p:cNvSpPr txBox="1">
              <a:spLocks noChangeArrowheads="1"/>
            </p:cNvSpPr>
            <p:nvPr/>
          </p:nvSpPr>
          <p:spPr bwMode="auto">
            <a:xfrm>
              <a:off x="4231125" y="2396031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角丸四角形 93"/>
            <p:cNvSpPr/>
            <p:nvPr/>
          </p:nvSpPr>
          <p:spPr>
            <a:xfrm>
              <a:off x="4104208" y="2693456"/>
              <a:ext cx="1537455" cy="238281"/>
            </a:xfrm>
            <a:prstGeom prst="parallelogram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Text Box 8"/>
            <p:cNvSpPr txBox="1">
              <a:spLocks noChangeArrowheads="1"/>
            </p:cNvSpPr>
            <p:nvPr/>
          </p:nvSpPr>
          <p:spPr bwMode="auto">
            <a:xfrm>
              <a:off x="4159117" y="2693627"/>
              <a:ext cx="1427637" cy="237939"/>
            </a:xfrm>
            <a:prstGeom prst="parallelogram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 anchor="ctr" anchorCtr="0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Transaction</a:t>
              </a:r>
              <a:endParaRPr lang="en-US" altLang="ja-JP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2" name="Text Box 8"/>
          <p:cNvSpPr txBox="1">
            <a:spLocks noChangeArrowheads="1"/>
          </p:cNvSpPr>
          <p:nvPr/>
        </p:nvSpPr>
        <p:spPr bwMode="auto">
          <a:xfrm>
            <a:off x="2429239" y="183562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b+1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Ch.4, [E2], [E3], [W3]</a:t>
            </a:r>
          </a:p>
        </p:txBody>
      </p:sp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17"/>
          <p:cNvCxnSpPr>
            <a:cxnSpLocks noChangeShapeType="1"/>
          </p:cNvCxnSpPr>
          <p:nvPr/>
        </p:nvCxnSpPr>
        <p:spPr bwMode="auto">
          <a:xfrm flipV="1">
            <a:off x="7344568" y="2123653"/>
            <a:ext cx="0" cy="208823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15976" y="4283893"/>
            <a:ext cx="62646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Remix</a:t>
            </a: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91805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59792" y="2147116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client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87949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コネクタ 17"/>
          <p:cNvCxnSpPr>
            <a:cxnSpLocks noChangeShapeType="1"/>
          </p:cNvCxnSpPr>
          <p:nvPr/>
        </p:nvCxnSpPr>
        <p:spPr bwMode="auto">
          <a:xfrm flipV="1">
            <a:off x="5328344" y="2123653"/>
            <a:ext cx="0" cy="208823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2448024" y="1115541"/>
            <a:ext cx="5400600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Remix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464248" y="2627709"/>
            <a:ext cx="1763712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MetaMask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952080" y="1619597"/>
            <a:ext cx="936104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736056" y="2219124"/>
            <a:ext cx="1368152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JavaScript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VM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392240" y="2219124"/>
            <a:ext cx="108012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Injected Web3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408464" y="2219124"/>
            <a:ext cx="108012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Web3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provider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18900000">
            <a:off x="5905342" y="2568422"/>
            <a:ext cx="386160" cy="162594"/>
            <a:chOff x="2880079" y="5292057"/>
            <a:chExt cx="1368155" cy="576069"/>
          </a:xfrm>
        </p:grpSpPr>
        <p:sp>
          <p:nvSpPr>
            <p:cNvPr id="35" name="円/楕円 34"/>
            <p:cNvSpPr/>
            <p:nvPr/>
          </p:nvSpPr>
          <p:spPr>
            <a:xfrm>
              <a:off x="2880079" y="5292057"/>
              <a:ext cx="576066" cy="57606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024094" y="5436061"/>
              <a:ext cx="288033" cy="2880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84135" y="5508057"/>
              <a:ext cx="864099" cy="144019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 rot="5400000">
              <a:off x="3960206" y="5436018"/>
              <a:ext cx="288032" cy="14401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 rot="5400000">
              <a:off x="3672159" y="5436023"/>
              <a:ext cx="288032" cy="14401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511920" y="3347789"/>
            <a:ext cx="784887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[C5]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664048" y="1547589"/>
            <a:ext cx="2880320" cy="453650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Truffle</a:t>
            </a:r>
          </a:p>
        </p:txBody>
      </p:sp>
      <p:cxnSp>
        <p:nvCxnSpPr>
          <p:cNvPr id="64" name="直線コネクタ 2"/>
          <p:cNvCxnSpPr>
            <a:cxnSpLocks noChangeShapeType="1"/>
          </p:cNvCxnSpPr>
          <p:nvPr/>
        </p:nvCxnSpPr>
        <p:spPr bwMode="auto">
          <a:xfrm>
            <a:off x="575816" y="3491805"/>
            <a:ext cx="9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59792" y="2147116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client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59792" y="4787949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network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420616" y="1907629"/>
            <a:ext cx="1475680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console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コネクタ 17"/>
          <p:cNvCxnSpPr>
            <a:cxnSpLocks noChangeShapeType="1"/>
          </p:cNvCxnSpPr>
          <p:nvPr/>
        </p:nvCxnSpPr>
        <p:spPr bwMode="auto">
          <a:xfrm flipV="1">
            <a:off x="4104208" y="2483693"/>
            <a:ext cx="0" cy="216024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240112" y="1139004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Truffle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456136" y="4715941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Private chain</a:t>
            </a: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588968" y="4715941"/>
            <a:ext cx="140367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grpSp>
        <p:nvGrpSpPr>
          <p:cNvPr id="34" name="グループ化 33"/>
          <p:cNvGrpSpPr/>
          <p:nvPr/>
        </p:nvGrpSpPr>
        <p:grpSpPr>
          <a:xfrm rot="5400000" flipV="1">
            <a:off x="4752280" y="2195661"/>
            <a:ext cx="2160240" cy="2736304"/>
            <a:chOff x="6696794" y="6084092"/>
            <a:chExt cx="1584176" cy="288032"/>
          </a:xfrm>
        </p:grpSpPr>
        <p:cxnSp>
          <p:nvCxnSpPr>
            <p:cNvPr id="40" name="直線コネクタ 39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 bwMode="auto">
            <a:xfrm rot="5400000" flipV="1">
              <a:off x="7686490" y="5777644"/>
              <a:ext cx="0" cy="118896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コネクタ 28"/>
          <p:cNvCxnSpPr>
            <a:cxnSpLocks noChangeShapeType="1"/>
          </p:cNvCxnSpPr>
          <p:nvPr/>
        </p:nvCxnSpPr>
        <p:spPr bwMode="auto">
          <a:xfrm flipV="1">
            <a:off x="5976416" y="1331565"/>
            <a:ext cx="0" cy="49685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511920" y="3347789"/>
            <a:ext cx="784887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Web3 API</a:t>
            </a:r>
          </a:p>
        </p:txBody>
      </p:sp>
      <p:sp>
        <p:nvSpPr>
          <p:cNvPr id="19" name="円弧 18"/>
          <p:cNvSpPr/>
          <p:nvPr/>
        </p:nvSpPr>
        <p:spPr>
          <a:xfrm flipH="1" flipV="1">
            <a:off x="7344321" y="4787949"/>
            <a:ext cx="1800447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136656" y="5819524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P2P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[C6]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80899" name="Text Box 11"/>
          <p:cNvSpPr txBox="1">
            <a:spLocks noChangeArrowheads="1"/>
          </p:cNvSpPr>
          <p:nvPr/>
        </p:nvSpPr>
        <p:spPr bwMode="auto">
          <a:xfrm>
            <a:off x="576263" y="755650"/>
            <a:ext cx="90011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[E1]	Ethereum Yellow Paper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ETHEREUM: A SECURE DECENTRALISED GENERALISED TRANSACTION LEDGER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https://ethereum.github.io/yellowpaper/paper.pdf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[E2]	Glossary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https://github.com/ethereum/wiki/wiki/Glossary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[E3]	White Paper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A Next-Generation Smart Contract and Decentralized Application Platform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https://github.com/ethereum/wiki/wiki/White-Paper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[E4]	Design Rationale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https://github.com/ethereum/wiki/wiki/Design-Rationale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[E5]	Ethereum Development Tutorial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https://github.com/ethereum/wiki/wiki/Ethereum-Development-Tutorial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[E6]	Ethereum Introduction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https://github.com/ethereum/wiki/wiki/Ethereum-introduction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[E7]	Solidity Documentation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https://media.readthedocs.org/pdf/solidity/develop/solidity.pdf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https://solidity.readthedocs.io/en/develop/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[E8]	Web3 JavaScript app API for 0.2x.x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</a:t>
            </a:r>
            <a:r>
              <a:rPr lang="en-US" altLang="ja-JP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github.com/ethereum/wiki/wiki/JavaScript-API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[E9]	ethereum/wiki Subtleties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https://github.com/ethereum/wiki/wiki/Subtleties#exceptional-conditions</a:t>
            </a: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80899" name="Text Box 11"/>
          <p:cNvSpPr txBox="1">
            <a:spLocks noChangeArrowheads="1"/>
          </p:cNvSpPr>
          <p:nvPr/>
        </p:nvSpPr>
        <p:spPr bwMode="auto">
          <a:xfrm>
            <a:off x="576263" y="755650"/>
            <a:ext cx="90011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[W1]	Awesome Ethereum Virtual Machine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https://github.com/pirapira/awesome-ethereum-virtual-machine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[W2]	Diving Into The Ethereum VM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https://blog.qtum.org/diving-into-the-ethereum-vm-6e8d5d2f3c30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[W3]	Stack Exchange: Ethereum block architecture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https://ethereum.stackexchange.com/questions/268/ethereum-block-architecture/6413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[W4]	Porosity 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https://www.comae.io/reports/dc25-msuiche-Porosity-Decompiling-Ethereum-Smart-Contracts.pdf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80899" name="Text Box 11"/>
          <p:cNvSpPr txBox="1">
            <a:spLocks noChangeArrowheads="1"/>
          </p:cNvSpPr>
          <p:nvPr/>
        </p:nvSpPr>
        <p:spPr bwMode="auto">
          <a:xfrm>
            <a:off x="576263" y="755650"/>
            <a:ext cx="90011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[C1]	Go Ethereum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https://github.com/ethereum/go-ethereum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[C2] 	Solc (Solidity compiler)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https://github.com/ethereum/solidity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[C3]	Mist (Ethereum Wallet)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https://github.com/ethereum/mist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[C4]	MetaMask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https://github.com/MetaMask/metamask-extension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[C5]	Remix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https://github.com/ethereum/browser-solidity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[C6]	Truffle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https://github.com/trufflesuite/truffle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Ch.4, [E2]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1141997" y="1835621"/>
            <a:ext cx="7148558" cy="3789597"/>
          </a:xfrm>
          <a:prstGeom prst="roundRect">
            <a:avLst>
              <a:gd name="adj" fmla="val 1764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434202" y="2524639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606159" y="2524937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3898068" y="2783022"/>
            <a:ext cx="103352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4931594" y="2524639"/>
            <a:ext cx="232573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070162" y="2524937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2434202" y="3299784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606159" y="3300081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898068" y="3558167"/>
            <a:ext cx="103352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4931594" y="3299784"/>
            <a:ext cx="232573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070162" y="3300081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553559" y="1259557"/>
            <a:ext cx="2411562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606159" y="4677820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070162" y="4677820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2434202" y="4074927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606159" y="4075225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 3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898068" y="4333310"/>
            <a:ext cx="103352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50"/>
          <p:cNvSpPr/>
          <p:nvPr/>
        </p:nvSpPr>
        <p:spPr>
          <a:xfrm>
            <a:off x="4931594" y="4074927"/>
            <a:ext cx="232573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070162" y="4075225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 3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583928" y="6444133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The world state is a mapping between address and account state.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824288" y="118754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latin typeface="Symbol" pitchFamily="18" charset="2"/>
              </a:rPr>
              <a:t>s</a:t>
            </a:r>
            <a:r>
              <a:rPr lang="en-US" altLang="ja-JP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t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Several views of world state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287784" y="5940896"/>
            <a:ext cx="252090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Object view</a:t>
            </a: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角丸四角形 123"/>
          <p:cNvSpPr/>
          <p:nvPr/>
        </p:nvSpPr>
        <p:spPr>
          <a:xfrm>
            <a:off x="3110735" y="3242767"/>
            <a:ext cx="3729777" cy="1689198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3096096" y="1010519"/>
            <a:ext cx="3729777" cy="1689198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3410655" y="1113166"/>
            <a:ext cx="1060595" cy="3349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200" dirty="0">
              <a:latin typeface="Comic Sans MS" pitchFamily="66" charset="0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3522124" y="1113359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 flipH="1">
            <a:off x="4359588" y="1280660"/>
            <a:ext cx="669971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91"/>
          <p:cNvSpPr/>
          <p:nvPr/>
        </p:nvSpPr>
        <p:spPr>
          <a:xfrm>
            <a:off x="5029559" y="1113166"/>
            <a:ext cx="1507627" cy="3349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200" dirty="0">
              <a:latin typeface="Comic Sans MS" pitchFamily="66" charset="0"/>
            </a:endParaRP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5119384" y="1113359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3410655" y="1615645"/>
            <a:ext cx="1060595" cy="3349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200" dirty="0">
              <a:latin typeface="Comic Sans MS" pitchFamily="66" charset="0"/>
            </a:endParaRPr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3522124" y="1615837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直線矢印コネクタ 95"/>
          <p:cNvCxnSpPr/>
          <p:nvPr/>
        </p:nvCxnSpPr>
        <p:spPr>
          <a:xfrm flipH="1">
            <a:off x="4359588" y="1783138"/>
            <a:ext cx="669971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/>
          <p:cNvSpPr/>
          <p:nvPr/>
        </p:nvSpPr>
        <p:spPr>
          <a:xfrm>
            <a:off x="5029559" y="1615645"/>
            <a:ext cx="1507627" cy="3349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200" dirty="0">
              <a:latin typeface="Comic Sans MS" pitchFamily="66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5119384" y="1615837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3522124" y="2397938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1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5119384" y="2397938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1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3410655" y="2118121"/>
            <a:ext cx="1060595" cy="3349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200" dirty="0">
              <a:latin typeface="Comic Sans MS" pitchFamily="66" charset="0"/>
            </a:endParaRPr>
          </a:p>
        </p:txBody>
      </p: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3522124" y="2118315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Address 3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" name="直線矢印コネクタ 102"/>
          <p:cNvCxnSpPr/>
          <p:nvPr/>
        </p:nvCxnSpPr>
        <p:spPr>
          <a:xfrm flipH="1">
            <a:off x="4359588" y="2285615"/>
            <a:ext cx="669971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円/楕円 103"/>
          <p:cNvSpPr/>
          <p:nvPr/>
        </p:nvSpPr>
        <p:spPr>
          <a:xfrm>
            <a:off x="5029559" y="2118121"/>
            <a:ext cx="1507627" cy="3349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200" dirty="0">
              <a:latin typeface="Comic Sans MS" pitchFamily="66" charset="0"/>
            </a:endParaRP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5119384" y="2118315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state 3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3470232" y="3482950"/>
            <a:ext cx="1078490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42" name="Rectangle 6"/>
          <p:cNvSpPr>
            <a:spLocks noChangeArrowheads="1"/>
          </p:cNvSpPr>
          <p:nvPr/>
        </p:nvSpPr>
        <p:spPr bwMode="auto">
          <a:xfrm>
            <a:off x="3470233" y="3482950"/>
            <a:ext cx="2995804" cy="119832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43" name="Rectangle 6"/>
          <p:cNvSpPr>
            <a:spLocks noChangeArrowheads="1"/>
          </p:cNvSpPr>
          <p:nvPr/>
        </p:nvSpPr>
        <p:spPr bwMode="auto">
          <a:xfrm>
            <a:off x="4548721" y="3482950"/>
            <a:ext cx="1917315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44" name="Text Box 8"/>
          <p:cNvSpPr txBox="1">
            <a:spLocks noChangeArrowheads="1"/>
          </p:cNvSpPr>
          <p:nvPr/>
        </p:nvSpPr>
        <p:spPr bwMode="auto">
          <a:xfrm>
            <a:off x="3590064" y="3482950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8"/>
          <p:cNvSpPr txBox="1">
            <a:spLocks noChangeArrowheads="1"/>
          </p:cNvSpPr>
          <p:nvPr/>
        </p:nvSpPr>
        <p:spPr bwMode="auto">
          <a:xfrm>
            <a:off x="4740676" y="3482950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6"/>
          <p:cNvSpPr>
            <a:spLocks noChangeArrowheads="1"/>
          </p:cNvSpPr>
          <p:nvPr/>
        </p:nvSpPr>
        <p:spPr bwMode="auto">
          <a:xfrm>
            <a:off x="3470232" y="3782530"/>
            <a:ext cx="1078490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47" name="Rectangle 6"/>
          <p:cNvSpPr>
            <a:spLocks noChangeArrowheads="1"/>
          </p:cNvSpPr>
          <p:nvPr/>
        </p:nvSpPr>
        <p:spPr bwMode="auto">
          <a:xfrm>
            <a:off x="4548721" y="3782530"/>
            <a:ext cx="1917315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48" name="Text Box 8"/>
          <p:cNvSpPr txBox="1">
            <a:spLocks noChangeArrowheads="1"/>
          </p:cNvSpPr>
          <p:nvPr/>
        </p:nvSpPr>
        <p:spPr bwMode="auto">
          <a:xfrm>
            <a:off x="3590064" y="3782530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4740676" y="3782530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6"/>
          <p:cNvSpPr>
            <a:spLocks noChangeArrowheads="1"/>
          </p:cNvSpPr>
          <p:nvPr/>
        </p:nvSpPr>
        <p:spPr bwMode="auto">
          <a:xfrm>
            <a:off x="3470232" y="4082111"/>
            <a:ext cx="1078490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51" name="Rectangle 6"/>
          <p:cNvSpPr>
            <a:spLocks noChangeArrowheads="1"/>
          </p:cNvSpPr>
          <p:nvPr/>
        </p:nvSpPr>
        <p:spPr bwMode="auto">
          <a:xfrm>
            <a:off x="4548721" y="4082111"/>
            <a:ext cx="1917315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52" name="Text Box 8"/>
          <p:cNvSpPr txBox="1">
            <a:spLocks noChangeArrowheads="1"/>
          </p:cNvSpPr>
          <p:nvPr/>
        </p:nvSpPr>
        <p:spPr bwMode="auto">
          <a:xfrm>
            <a:off x="3590064" y="4082111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1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 Box 8"/>
          <p:cNvSpPr txBox="1">
            <a:spLocks noChangeArrowheads="1"/>
          </p:cNvSpPr>
          <p:nvPr/>
        </p:nvSpPr>
        <p:spPr bwMode="auto">
          <a:xfrm>
            <a:off x="4740676" y="4082111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1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6"/>
          <p:cNvSpPr>
            <a:spLocks noChangeArrowheads="1"/>
          </p:cNvSpPr>
          <p:nvPr/>
        </p:nvSpPr>
        <p:spPr bwMode="auto">
          <a:xfrm>
            <a:off x="3470232" y="4381691"/>
            <a:ext cx="1078490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55" name="Rectangle 6"/>
          <p:cNvSpPr>
            <a:spLocks noChangeArrowheads="1"/>
          </p:cNvSpPr>
          <p:nvPr/>
        </p:nvSpPr>
        <p:spPr bwMode="auto">
          <a:xfrm>
            <a:off x="4548721" y="4381691"/>
            <a:ext cx="1917315" cy="2995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Comic Sans MS" pitchFamily="66" charset="0"/>
            </a:endParaRPr>
          </a:p>
        </p:txBody>
      </p:sp>
      <p:sp>
        <p:nvSpPr>
          <p:cNvPr id="156" name="Text Box 8"/>
          <p:cNvSpPr txBox="1">
            <a:spLocks noChangeArrowheads="1"/>
          </p:cNvSpPr>
          <p:nvPr/>
        </p:nvSpPr>
        <p:spPr bwMode="auto">
          <a:xfrm>
            <a:off x="3590064" y="4381691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 Box 8"/>
          <p:cNvSpPr txBox="1">
            <a:spLocks noChangeArrowheads="1"/>
          </p:cNvSpPr>
          <p:nvPr/>
        </p:nvSpPr>
        <p:spPr bwMode="auto">
          <a:xfrm>
            <a:off x="4740676" y="4381691"/>
            <a:ext cx="130594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角丸四角形 157"/>
          <p:cNvSpPr/>
          <p:nvPr/>
        </p:nvSpPr>
        <p:spPr>
          <a:xfrm>
            <a:off x="3096096" y="5475015"/>
            <a:ext cx="3729777" cy="1689198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4" name="角丸四角形 163"/>
          <p:cNvSpPr/>
          <p:nvPr/>
        </p:nvSpPr>
        <p:spPr>
          <a:xfrm>
            <a:off x="3575425" y="5676772"/>
            <a:ext cx="838825" cy="47932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5" name="Text Box 8"/>
          <p:cNvSpPr txBox="1">
            <a:spLocks noChangeArrowheads="1"/>
          </p:cNvSpPr>
          <p:nvPr/>
        </p:nvSpPr>
        <p:spPr bwMode="auto">
          <a:xfrm>
            <a:off x="3575425" y="5736688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1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角丸四角形 165"/>
          <p:cNvSpPr/>
          <p:nvPr/>
        </p:nvSpPr>
        <p:spPr>
          <a:xfrm>
            <a:off x="5184328" y="5835574"/>
            <a:ext cx="838825" cy="47932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5184328" y="5895490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2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角丸四角形 169"/>
          <p:cNvSpPr/>
          <p:nvPr/>
        </p:nvSpPr>
        <p:spPr>
          <a:xfrm>
            <a:off x="4294418" y="6589236"/>
            <a:ext cx="838825" cy="47932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1" name="Text Box 8"/>
          <p:cNvSpPr txBox="1">
            <a:spLocks noChangeArrowheads="1"/>
          </p:cNvSpPr>
          <p:nvPr/>
        </p:nvSpPr>
        <p:spPr bwMode="auto">
          <a:xfrm>
            <a:off x="4294418" y="6649152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Account n</a:t>
            </a:r>
            <a:endParaRPr lang="en-US" altLang="ja-JP" sz="11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 Box 8"/>
          <p:cNvSpPr txBox="1">
            <a:spLocks noChangeArrowheads="1"/>
          </p:cNvSpPr>
          <p:nvPr/>
        </p:nvSpPr>
        <p:spPr bwMode="auto">
          <a:xfrm>
            <a:off x="5187588" y="6325364"/>
            <a:ext cx="815627" cy="3347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1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287784" y="1331565"/>
            <a:ext cx="252090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Mapping view</a:t>
            </a: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11"/>
          <p:cNvSpPr txBox="1">
            <a:spLocks noChangeArrowheads="1"/>
          </p:cNvSpPr>
          <p:nvPr/>
        </p:nvSpPr>
        <p:spPr bwMode="auto">
          <a:xfrm>
            <a:off x="287784" y="3635821"/>
            <a:ext cx="252090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Table view</a:t>
            </a: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8" name="直線コネクタ 28"/>
          <p:cNvCxnSpPr>
            <a:cxnSpLocks noChangeShapeType="1"/>
          </p:cNvCxnSpPr>
          <p:nvPr/>
        </p:nvCxnSpPr>
        <p:spPr bwMode="auto">
          <a:xfrm>
            <a:off x="863848" y="5075981"/>
            <a:ext cx="82089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9" name="Text Box 11"/>
          <p:cNvSpPr txBox="1">
            <a:spLocks noChangeArrowheads="1"/>
          </p:cNvSpPr>
          <p:nvPr/>
        </p:nvSpPr>
        <p:spPr bwMode="auto">
          <a:xfrm>
            <a:off x="4104208" y="5186982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Text Box 11"/>
          <p:cNvSpPr txBox="1">
            <a:spLocks noChangeArrowheads="1"/>
          </p:cNvSpPr>
          <p:nvPr/>
        </p:nvSpPr>
        <p:spPr bwMode="auto">
          <a:xfrm>
            <a:off x="4104208" y="2915741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/>
        </p:nvSpPr>
        <p:spPr bwMode="auto">
          <a:xfrm>
            <a:off x="4104208" y="683493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直線コネクタ 28"/>
          <p:cNvCxnSpPr>
            <a:cxnSpLocks noChangeShapeType="1"/>
          </p:cNvCxnSpPr>
          <p:nvPr/>
        </p:nvCxnSpPr>
        <p:spPr bwMode="auto">
          <a:xfrm>
            <a:off x="863848" y="2843733"/>
            <a:ext cx="82089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Account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1348138" y="1763614"/>
            <a:ext cx="7148558" cy="3933612"/>
          </a:xfrm>
          <a:prstGeom prst="roundRect">
            <a:avLst>
              <a:gd name="adj" fmla="val 1764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438141" y="2251841"/>
            <a:ext cx="5328592" cy="735908"/>
          </a:xfrm>
          <a:prstGeom prst="roundRect">
            <a:avLst>
              <a:gd name="adj" fmla="val 679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438141" y="3187945"/>
            <a:ext cx="5328592" cy="735908"/>
          </a:xfrm>
          <a:prstGeom prst="roundRect">
            <a:avLst>
              <a:gd name="adj" fmla="val 679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438141" y="4139877"/>
            <a:ext cx="5328592" cy="735908"/>
          </a:xfrm>
          <a:prstGeom prst="roundRect">
            <a:avLst>
              <a:gd name="adj" fmla="val 679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Ch.4, [E2]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Account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2664048" y="6444133"/>
            <a:ext cx="604867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An account is an object in the world state.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759700" y="1259557"/>
            <a:ext cx="2411562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51921" y="4919554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354267" y="2362793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1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354267" y="3298897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2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354267" y="4250829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3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1348138" y="1763614"/>
            <a:ext cx="7148558" cy="3933612"/>
          </a:xfrm>
          <a:prstGeom prst="roundRect">
            <a:avLst>
              <a:gd name="adj" fmla="val 1764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438141" y="2267669"/>
            <a:ext cx="5328592" cy="735908"/>
          </a:xfrm>
          <a:prstGeom prst="roundRect">
            <a:avLst>
              <a:gd name="adj" fmla="val 6790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438141" y="3203773"/>
            <a:ext cx="5328592" cy="735908"/>
          </a:xfrm>
          <a:prstGeom prst="roundRect">
            <a:avLst>
              <a:gd name="adj" fmla="val 6790"/>
            </a:avLst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438141" y="4124049"/>
            <a:ext cx="5328592" cy="735908"/>
          </a:xfrm>
          <a:prstGeom prst="roundRect">
            <a:avLst>
              <a:gd name="adj" fmla="val 6790"/>
            </a:avLst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Ch.4, [E2]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Account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583928" y="6228109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An account is a mapping between address and account state.</a:t>
            </a:r>
          </a:p>
        </p:txBody>
      </p:sp>
      <p:sp>
        <p:nvSpPr>
          <p:cNvPr id="41" name="円/楕円 40"/>
          <p:cNvSpPr/>
          <p:nvPr/>
        </p:nvSpPr>
        <p:spPr>
          <a:xfrm>
            <a:off x="2640343" y="2398975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812300" y="2399273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4104209" y="2657358"/>
            <a:ext cx="103352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>
            <a:off x="5137735" y="2398975"/>
            <a:ext cx="232573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276303" y="2399273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640343" y="3299784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812300" y="3300081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H="1">
            <a:off x="4104209" y="3558167"/>
            <a:ext cx="1033526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5137735" y="3299784"/>
            <a:ext cx="2325731" cy="51676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276303" y="3300081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759700" y="1259557"/>
            <a:ext cx="2411562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2812300" y="4919554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5276303" y="4919554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640343" y="4218943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812300" y="4219241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3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4104209" y="4477326"/>
            <a:ext cx="1033526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5137735" y="4218943"/>
            <a:ext cx="2325731" cy="51676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5276303" y="4219241"/>
            <a:ext cx="201461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3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354267" y="1897681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31800" y="1259557"/>
            <a:ext cx="9145016" cy="5184576"/>
          </a:xfrm>
          <a:prstGeom prst="roundRect">
            <a:avLst>
              <a:gd name="adj" fmla="val 12601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367904" y="1979637"/>
            <a:ext cx="7776864" cy="4248472"/>
          </a:xfrm>
          <a:prstGeom prst="roundRect">
            <a:avLst>
              <a:gd name="adj" fmla="val 1333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223888" y="1835621"/>
            <a:ext cx="7776864" cy="4248472"/>
          </a:xfrm>
          <a:prstGeom prst="roundRect">
            <a:avLst>
              <a:gd name="adj" fmla="val 1333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151880" y="1763613"/>
            <a:ext cx="7776864" cy="4248472"/>
          </a:xfrm>
          <a:prstGeom prst="roundRect">
            <a:avLst>
              <a:gd name="adj" fmla="val 1333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248224" y="2195661"/>
            <a:ext cx="2880320" cy="3168351"/>
          </a:xfrm>
          <a:prstGeom prst="roundRect">
            <a:avLst>
              <a:gd name="adj" fmla="val 1182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248224" y="1331565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Account state</a:t>
            </a:r>
          </a:p>
        </p:txBody>
      </p:sp>
      <p:sp>
        <p:nvSpPr>
          <p:cNvPr id="5" name="円/楕円 4"/>
          <p:cNvSpPr/>
          <p:nvPr/>
        </p:nvSpPr>
        <p:spPr>
          <a:xfrm>
            <a:off x="1344198" y="2596647"/>
            <a:ext cx="1636120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16155" y="2596945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808064" y="2855030"/>
            <a:ext cx="1440160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700335" y="4499619"/>
            <a:ext cx="199616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21676" y="4499917"/>
            <a:ext cx="1729128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code hash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553559" y="827509"/>
            <a:ext cx="2411562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4700335" y="3851845"/>
            <a:ext cx="199616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821676" y="3852143"/>
            <a:ext cx="1729128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storage hash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4700335" y="3191063"/>
            <a:ext cx="199616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821676" y="3191361"/>
            <a:ext cx="1729128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balance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700335" y="2543289"/>
            <a:ext cx="1996161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821676" y="2543587"/>
            <a:ext cx="1729128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848624" y="5147989"/>
            <a:ext cx="504056" cy="504056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560592" y="5652045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34" name="フローチャート : 磁気ディスク 33"/>
          <p:cNvSpPr/>
          <p:nvPr/>
        </p:nvSpPr>
        <p:spPr>
          <a:xfrm>
            <a:off x="7848624" y="4067869"/>
            <a:ext cx="576064" cy="504056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272560" y="4571925"/>
            <a:ext cx="18002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 storage</a:t>
            </a:r>
          </a:p>
        </p:txBody>
      </p:sp>
      <p:sp>
        <p:nvSpPr>
          <p:cNvPr id="37" name="フリーフォーム 36"/>
          <p:cNvSpPr/>
          <p:nvPr/>
        </p:nvSpPr>
        <p:spPr>
          <a:xfrm rot="853571">
            <a:off x="6474258" y="4147476"/>
            <a:ext cx="1246995" cy="105040"/>
          </a:xfrm>
          <a:custGeom>
            <a:avLst/>
            <a:gdLst>
              <a:gd name="connsiteX0" fmla="*/ 0 w 2501900"/>
              <a:gd name="connsiteY0" fmla="*/ 552450 h 590550"/>
              <a:gd name="connsiteX1" fmla="*/ 1384300 w 2501900"/>
              <a:gd name="connsiteY1" fmla="*/ 6350 h 590550"/>
              <a:gd name="connsiteX2" fmla="*/ 2501900 w 2501900"/>
              <a:gd name="connsiteY2" fmla="*/ 590550 h 590550"/>
              <a:gd name="connsiteX0" fmla="*/ 0 w 2501900"/>
              <a:gd name="connsiteY0" fmla="*/ 584202 h 584202"/>
              <a:gd name="connsiteX1" fmla="*/ 1384300 w 2501900"/>
              <a:gd name="connsiteY1" fmla="*/ 2 h 584202"/>
              <a:gd name="connsiteX2" fmla="*/ 2501900 w 2501900"/>
              <a:gd name="connsiteY2" fmla="*/ 584202 h 584202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900" h="620828">
                <a:moveTo>
                  <a:pt x="0" y="620828"/>
                </a:moveTo>
                <a:cubicBezTo>
                  <a:pt x="522450" y="0"/>
                  <a:pt x="967317" y="36628"/>
                  <a:pt x="1384300" y="36628"/>
                </a:cubicBezTo>
                <a:cubicBezTo>
                  <a:pt x="1801283" y="36628"/>
                  <a:pt x="2151591" y="331903"/>
                  <a:pt x="2501900" y="620828"/>
                </a:cubicBezTo>
              </a:path>
            </a:pathLst>
          </a:custGeom>
          <a:ln w="19050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フリーフォーム 37"/>
          <p:cNvSpPr/>
          <p:nvPr/>
        </p:nvSpPr>
        <p:spPr>
          <a:xfrm rot="1145942">
            <a:off x="6457847" y="4816285"/>
            <a:ext cx="1386686" cy="181853"/>
          </a:xfrm>
          <a:custGeom>
            <a:avLst/>
            <a:gdLst>
              <a:gd name="connsiteX0" fmla="*/ 0 w 2501900"/>
              <a:gd name="connsiteY0" fmla="*/ 552450 h 590550"/>
              <a:gd name="connsiteX1" fmla="*/ 1384300 w 2501900"/>
              <a:gd name="connsiteY1" fmla="*/ 6350 h 590550"/>
              <a:gd name="connsiteX2" fmla="*/ 2501900 w 2501900"/>
              <a:gd name="connsiteY2" fmla="*/ 590550 h 590550"/>
              <a:gd name="connsiteX0" fmla="*/ 0 w 2501900"/>
              <a:gd name="connsiteY0" fmla="*/ 584202 h 584202"/>
              <a:gd name="connsiteX1" fmla="*/ 1384300 w 2501900"/>
              <a:gd name="connsiteY1" fmla="*/ 2 h 584202"/>
              <a:gd name="connsiteX2" fmla="*/ 2501900 w 2501900"/>
              <a:gd name="connsiteY2" fmla="*/ 584202 h 584202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900" h="620828">
                <a:moveTo>
                  <a:pt x="0" y="620828"/>
                </a:moveTo>
                <a:cubicBezTo>
                  <a:pt x="522450" y="0"/>
                  <a:pt x="967317" y="36628"/>
                  <a:pt x="1384300" y="36628"/>
                </a:cubicBezTo>
                <a:cubicBezTo>
                  <a:pt x="1801283" y="36628"/>
                  <a:pt x="2151591" y="331903"/>
                  <a:pt x="2501900" y="620828"/>
                </a:cubicBezTo>
              </a:path>
            </a:pathLst>
          </a:custGeom>
          <a:ln w="19050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821676" y="1763613"/>
            <a:ext cx="1729128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232000" y="6516141"/>
            <a:ext cx="691276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An account state could contain EVM code and storage.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832400" y="2997697"/>
            <a:ext cx="2520280" cy="1512168"/>
          </a:xfrm>
          <a:prstGeom prst="roundRect">
            <a:avLst>
              <a:gd name="adj" fmla="val 2869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Two practical types of account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791840" y="2277617"/>
            <a:ext cx="8352928" cy="2880320"/>
          </a:xfrm>
          <a:prstGeom prst="roundRect">
            <a:avLst>
              <a:gd name="adj" fmla="val 19397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1727944" y="2997697"/>
            <a:ext cx="2520280" cy="1512168"/>
          </a:xfrm>
          <a:prstGeom prst="roundRect">
            <a:avLst>
              <a:gd name="adj" fmla="val 2869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2" name="グループ化 77"/>
          <p:cNvGrpSpPr/>
          <p:nvPr/>
        </p:nvGrpSpPr>
        <p:grpSpPr>
          <a:xfrm rot="18900000">
            <a:off x="1224822" y="1886277"/>
            <a:ext cx="386160" cy="162594"/>
            <a:chOff x="2880072" y="5292005"/>
            <a:chExt cx="1368152" cy="576064"/>
          </a:xfrm>
        </p:grpSpPr>
        <p:sp>
          <p:nvSpPr>
            <p:cNvPr id="84" name="円/楕円 83"/>
            <p:cNvSpPr/>
            <p:nvPr/>
          </p:nvSpPr>
          <p:spPr>
            <a:xfrm>
              <a:off x="2880072" y="5292005"/>
              <a:ext cx="576064" cy="57606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3024088" y="5436021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84128" y="5508029"/>
              <a:ext cx="864096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 rot="5400000">
              <a:off x="3960192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 rot="5400000">
              <a:off x="3672160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3" name="グループ化 95"/>
          <p:cNvGrpSpPr/>
          <p:nvPr/>
        </p:nvGrpSpPr>
        <p:grpSpPr>
          <a:xfrm>
            <a:off x="907766" y="1311151"/>
            <a:ext cx="288032" cy="606426"/>
            <a:chOff x="7488584" y="1187549"/>
            <a:chExt cx="288032" cy="606426"/>
          </a:xfrm>
        </p:grpSpPr>
        <p:sp>
          <p:nvSpPr>
            <p:cNvPr id="107" name="円/楕円 106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4176216" y="1907629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144016" y="889569"/>
            <a:ext cx="1771614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External actor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331194" y="2520421"/>
            <a:ext cx="349309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Externally owned account </a:t>
            </a: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(EOA)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688993" y="2520421"/>
            <a:ext cx="2771796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Contract account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300667" y="3485904"/>
            <a:ext cx="459348" cy="432048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04408" y="3930298"/>
            <a:ext cx="1260355" cy="2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34" name="フローチャート : 磁気ディスク 33"/>
          <p:cNvSpPr/>
          <p:nvPr/>
        </p:nvSpPr>
        <p:spPr>
          <a:xfrm>
            <a:off x="7359874" y="3498250"/>
            <a:ext cx="524969" cy="432048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092755" y="3930298"/>
            <a:ext cx="1140486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36" name="フリーフォーム 35"/>
          <p:cNvSpPr/>
          <p:nvPr/>
        </p:nvSpPr>
        <p:spPr>
          <a:xfrm rot="3483999">
            <a:off x="619838" y="2626746"/>
            <a:ext cx="1463613" cy="237360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151880" y="6084093"/>
            <a:ext cx="381642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EOA is controlled by a private key.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400352" y="6084093"/>
            <a:ext cx="381642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Contract account contains EVM code.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257743" y="4571925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Autonomous object </a:t>
            </a:r>
            <a:endParaRPr lang="ja-JP" altLang="en-US" sz="1400" dirty="0"/>
          </a:p>
        </p:txBody>
      </p:sp>
      <p:cxnSp>
        <p:nvCxnSpPr>
          <p:cNvPr id="38" name="直線コネクタ 28"/>
          <p:cNvCxnSpPr>
            <a:cxnSpLocks noChangeShapeType="1"/>
          </p:cNvCxnSpPr>
          <p:nvPr/>
        </p:nvCxnSpPr>
        <p:spPr bwMode="auto">
          <a:xfrm>
            <a:off x="5112320" y="2627709"/>
            <a:ext cx="0" cy="2304256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367904" y="2483693"/>
            <a:ext cx="7560840" cy="1789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NOTE</a:t>
            </a:r>
            <a:endParaRPr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- Please refer to the official documents in detail.</a:t>
            </a:r>
            <a:endParaRPr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- This information is current as of Mar, 2018.</a:t>
            </a:r>
          </a:p>
          <a:p>
            <a:r>
              <a:rPr lang="en-US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- Still work in progress.</a:t>
            </a:r>
            <a:endParaRPr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503808" y="2627709"/>
            <a:ext cx="4320480" cy="3024336"/>
          </a:xfrm>
          <a:prstGeom prst="roundRect">
            <a:avLst>
              <a:gd name="adj" fmla="val 286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112320" y="2627709"/>
            <a:ext cx="4320480" cy="3024336"/>
          </a:xfrm>
          <a:prstGeom prst="roundRect">
            <a:avLst>
              <a:gd name="adj" fmla="val 286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Two practical types of account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215776" y="2051645"/>
            <a:ext cx="9505056" cy="3960440"/>
          </a:xfrm>
          <a:prstGeom prst="roundRect">
            <a:avLst>
              <a:gd name="adj" fmla="val 13747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2" name="グループ化 77"/>
          <p:cNvGrpSpPr/>
          <p:nvPr/>
        </p:nvGrpSpPr>
        <p:grpSpPr>
          <a:xfrm rot="18900000">
            <a:off x="1008550" y="1608193"/>
            <a:ext cx="386160" cy="162594"/>
            <a:chOff x="2880072" y="5292005"/>
            <a:chExt cx="1368152" cy="576064"/>
          </a:xfrm>
        </p:grpSpPr>
        <p:sp>
          <p:nvSpPr>
            <p:cNvPr id="84" name="円/楕円 83"/>
            <p:cNvSpPr/>
            <p:nvPr/>
          </p:nvSpPr>
          <p:spPr>
            <a:xfrm>
              <a:off x="2880072" y="5292005"/>
              <a:ext cx="576064" cy="57606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3024088" y="5436021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84128" y="5508029"/>
              <a:ext cx="864096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 rot="5400000">
              <a:off x="3960192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 rot="5400000">
              <a:off x="3672160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3" name="グループ化 95"/>
          <p:cNvGrpSpPr/>
          <p:nvPr/>
        </p:nvGrpSpPr>
        <p:grpSpPr>
          <a:xfrm>
            <a:off x="691494" y="1033067"/>
            <a:ext cx="288032" cy="606426"/>
            <a:chOff x="7488584" y="1187549"/>
            <a:chExt cx="288032" cy="606426"/>
          </a:xfrm>
        </p:grpSpPr>
        <p:sp>
          <p:nvSpPr>
            <p:cNvPr id="107" name="円/楕円 106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4176216" y="1691605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-72256" y="611485"/>
            <a:ext cx="1771614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External actor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187178" y="2269081"/>
            <a:ext cx="349309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Externally owned account </a:t>
            </a: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(EOA)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796908" y="2269081"/>
            <a:ext cx="2771796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Contract account</a:t>
            </a:r>
          </a:p>
        </p:txBody>
      </p:sp>
      <p:sp>
        <p:nvSpPr>
          <p:cNvPr id="36" name="フリーフォーム 35"/>
          <p:cNvSpPr/>
          <p:nvPr/>
        </p:nvSpPr>
        <p:spPr>
          <a:xfrm rot="4863279">
            <a:off x="320085" y="2254409"/>
            <a:ext cx="1064595" cy="100789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1" name="角丸四角形 40"/>
          <p:cNvSpPr/>
          <p:nvPr/>
        </p:nvSpPr>
        <p:spPr>
          <a:xfrm>
            <a:off x="6696496" y="3096139"/>
            <a:ext cx="1644354" cy="1887955"/>
          </a:xfrm>
          <a:prstGeom prst="roundRect">
            <a:avLst>
              <a:gd name="adj" fmla="val 5711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227912" y="3327775"/>
            <a:ext cx="1036536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256337" y="3340181"/>
            <a:ext cx="958156" cy="2832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6192440" y="3481740"/>
            <a:ext cx="504057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8789644" y="4921124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8607166" y="5221481"/>
            <a:ext cx="684291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47" name="フローチャート : 磁気ディスク 46"/>
          <p:cNvSpPr/>
          <p:nvPr/>
        </p:nvSpPr>
        <p:spPr>
          <a:xfrm>
            <a:off x="8789644" y="4139877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8424688" y="4440233"/>
            <a:ext cx="1140486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49" name="フリーフォーム 48"/>
          <p:cNvSpPr/>
          <p:nvPr/>
        </p:nvSpPr>
        <p:spPr>
          <a:xfrm rot="853571">
            <a:off x="8002588" y="4264228"/>
            <a:ext cx="790012" cy="62591"/>
          </a:xfrm>
          <a:custGeom>
            <a:avLst/>
            <a:gdLst>
              <a:gd name="connsiteX0" fmla="*/ 0 w 2501900"/>
              <a:gd name="connsiteY0" fmla="*/ 552450 h 590550"/>
              <a:gd name="connsiteX1" fmla="*/ 1384300 w 2501900"/>
              <a:gd name="connsiteY1" fmla="*/ 6350 h 590550"/>
              <a:gd name="connsiteX2" fmla="*/ 2501900 w 2501900"/>
              <a:gd name="connsiteY2" fmla="*/ 590550 h 590550"/>
              <a:gd name="connsiteX0" fmla="*/ 0 w 2501900"/>
              <a:gd name="connsiteY0" fmla="*/ 584202 h 584202"/>
              <a:gd name="connsiteX1" fmla="*/ 1384300 w 2501900"/>
              <a:gd name="connsiteY1" fmla="*/ 2 h 584202"/>
              <a:gd name="connsiteX2" fmla="*/ 2501900 w 2501900"/>
              <a:gd name="connsiteY2" fmla="*/ 584202 h 584202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900" h="620828">
                <a:moveTo>
                  <a:pt x="0" y="620828"/>
                </a:moveTo>
                <a:cubicBezTo>
                  <a:pt x="522450" y="0"/>
                  <a:pt x="967317" y="36628"/>
                  <a:pt x="1384300" y="36628"/>
                </a:cubicBezTo>
                <a:cubicBezTo>
                  <a:pt x="1801283" y="36628"/>
                  <a:pt x="2151591" y="331903"/>
                  <a:pt x="2501900" y="620828"/>
                </a:cubicBezTo>
              </a:path>
            </a:pathLst>
          </a:custGeom>
          <a:ln w="19050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フリーフォーム 49"/>
          <p:cNvSpPr/>
          <p:nvPr/>
        </p:nvSpPr>
        <p:spPr>
          <a:xfrm rot="1145942">
            <a:off x="7992191" y="4662757"/>
            <a:ext cx="878511" cy="108362"/>
          </a:xfrm>
          <a:custGeom>
            <a:avLst/>
            <a:gdLst>
              <a:gd name="connsiteX0" fmla="*/ 0 w 2501900"/>
              <a:gd name="connsiteY0" fmla="*/ 552450 h 590550"/>
              <a:gd name="connsiteX1" fmla="*/ 1384300 w 2501900"/>
              <a:gd name="connsiteY1" fmla="*/ 6350 h 590550"/>
              <a:gd name="connsiteX2" fmla="*/ 2501900 w 2501900"/>
              <a:gd name="connsiteY2" fmla="*/ 590550 h 590550"/>
              <a:gd name="connsiteX0" fmla="*/ 0 w 2501900"/>
              <a:gd name="connsiteY0" fmla="*/ 584202 h 584202"/>
              <a:gd name="connsiteX1" fmla="*/ 1384300 w 2501900"/>
              <a:gd name="connsiteY1" fmla="*/ 2 h 584202"/>
              <a:gd name="connsiteX2" fmla="*/ 2501900 w 2501900"/>
              <a:gd name="connsiteY2" fmla="*/ 584202 h 584202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  <a:gd name="connsiteX0" fmla="*/ 0 w 2501900"/>
              <a:gd name="connsiteY0" fmla="*/ 620828 h 620828"/>
              <a:gd name="connsiteX1" fmla="*/ 1384300 w 2501900"/>
              <a:gd name="connsiteY1" fmla="*/ 36628 h 620828"/>
              <a:gd name="connsiteX2" fmla="*/ 2501900 w 2501900"/>
              <a:gd name="connsiteY2" fmla="*/ 620828 h 62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900" h="620828">
                <a:moveTo>
                  <a:pt x="0" y="620828"/>
                </a:moveTo>
                <a:cubicBezTo>
                  <a:pt x="522450" y="0"/>
                  <a:pt x="967317" y="36628"/>
                  <a:pt x="1384300" y="36628"/>
                </a:cubicBezTo>
                <a:cubicBezTo>
                  <a:pt x="1801283" y="36628"/>
                  <a:pt x="2151591" y="331903"/>
                  <a:pt x="2501900" y="620828"/>
                </a:cubicBezTo>
              </a:path>
            </a:pathLst>
          </a:custGeom>
          <a:ln w="19050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6804457" y="4474063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6761948" y="4441518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code hash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804457" y="4088067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761948" y="4055523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storage hash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6804457" y="3681975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6761948" y="3649431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balance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6804457" y="3295980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761948" y="3263435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599680" y="2759379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2448023" y="3096139"/>
            <a:ext cx="1644354" cy="1887955"/>
          </a:xfrm>
          <a:prstGeom prst="roundRect">
            <a:avLst>
              <a:gd name="adj" fmla="val 5711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979439" y="3327775"/>
            <a:ext cx="1036536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007864" y="3340181"/>
            <a:ext cx="958156" cy="2832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1943967" y="3481740"/>
            <a:ext cx="504057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/>
          <p:cNvSpPr/>
          <p:nvPr/>
        </p:nvSpPr>
        <p:spPr>
          <a:xfrm>
            <a:off x="2555984" y="4474063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2513475" y="4441518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code hash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2555984" y="4088067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2513475" y="4055523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storage hash</a:t>
            </a:r>
            <a:endParaRPr lang="en-US" altLang="ja-JP" sz="16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2555984" y="3681975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2513475" y="3649431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balance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555984" y="3295980"/>
            <a:ext cx="1415054" cy="3079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2513475" y="3263435"/>
            <a:ext cx="1482809" cy="373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2351207" y="2759379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935856" y="6300117"/>
            <a:ext cx="381642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EOA is controlled by a private key.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EOA cannot contain EVM code.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5256336" y="6300117"/>
            <a:ext cx="381642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Contract contains EVM code.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Contract is controlled by EVM code.</a:t>
            </a:r>
          </a:p>
        </p:txBody>
      </p:sp>
      <p:cxnSp>
        <p:nvCxnSpPr>
          <p:cNvPr id="61" name="直線コネクタ 28"/>
          <p:cNvCxnSpPr>
            <a:cxnSpLocks noChangeShapeType="1"/>
          </p:cNvCxnSpPr>
          <p:nvPr/>
        </p:nvCxnSpPr>
        <p:spPr bwMode="auto">
          <a:xfrm>
            <a:off x="4968304" y="2411685"/>
            <a:ext cx="0" cy="3456384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円/楕円 62"/>
          <p:cNvSpPr/>
          <p:nvPr/>
        </p:nvSpPr>
        <p:spPr>
          <a:xfrm>
            <a:off x="1822918" y="4478757"/>
            <a:ext cx="1872208" cy="36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Ch.4, Ch.7, [E2]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Address of account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836662" y="2411685"/>
            <a:ext cx="1872208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931635" y="2411685"/>
            <a:ext cx="168226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Private key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836662" y="3203773"/>
            <a:ext cx="1872208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931635" y="3203773"/>
            <a:ext cx="168226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Public key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917891" y="4457598"/>
            <a:ext cx="168226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直線コネクタ 17"/>
          <p:cNvCxnSpPr>
            <a:cxnSpLocks noChangeShapeType="1"/>
          </p:cNvCxnSpPr>
          <p:nvPr/>
        </p:nvCxnSpPr>
        <p:spPr bwMode="auto">
          <a:xfrm flipV="1">
            <a:off x="2772766" y="2843733"/>
            <a:ext cx="0" cy="28803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5221038" y="2843733"/>
            <a:ext cx="1872208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316011" y="2843733"/>
            <a:ext cx="168226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Sender address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37262" y="2843733"/>
            <a:ext cx="1872208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332235" y="2843733"/>
            <a:ext cx="168226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Nonce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直線コネクタ 17"/>
          <p:cNvCxnSpPr>
            <a:cxnSpLocks noChangeShapeType="1"/>
          </p:cNvCxnSpPr>
          <p:nvPr/>
        </p:nvCxnSpPr>
        <p:spPr bwMode="auto">
          <a:xfrm flipV="1">
            <a:off x="7142288" y="3419797"/>
            <a:ext cx="0" cy="86409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17"/>
          <p:cNvCxnSpPr>
            <a:cxnSpLocks noChangeShapeType="1"/>
          </p:cNvCxnSpPr>
          <p:nvPr/>
        </p:nvCxnSpPr>
        <p:spPr bwMode="auto">
          <a:xfrm flipV="1">
            <a:off x="2772766" y="3635821"/>
            <a:ext cx="0" cy="64807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772766" y="3707829"/>
            <a:ext cx="936104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hash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237262" y="3635821"/>
            <a:ext cx="244827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RLP, KEC, right 160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016682" y="4889646"/>
            <a:ext cx="1512168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160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6386204" y="4889646"/>
            <a:ext cx="1512168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160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 rot="18900000">
            <a:off x="1405547" y="2524402"/>
            <a:ext cx="386160" cy="162594"/>
            <a:chOff x="2880072" y="5292005"/>
            <a:chExt cx="1368152" cy="576064"/>
          </a:xfrm>
        </p:grpSpPr>
        <p:sp>
          <p:nvSpPr>
            <p:cNvPr id="44" name="円/楕円 43"/>
            <p:cNvSpPr/>
            <p:nvPr/>
          </p:nvSpPr>
          <p:spPr>
            <a:xfrm>
              <a:off x="2880072" y="5292005"/>
              <a:ext cx="576064" cy="57606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024088" y="5436021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384128" y="5508029"/>
              <a:ext cx="864096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 rot="5400000">
              <a:off x="3960192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 rot="5400000">
              <a:off x="3672160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 rot="18900000">
            <a:off x="1405546" y="3316490"/>
            <a:ext cx="386160" cy="162594"/>
            <a:chOff x="2880072" y="5292005"/>
            <a:chExt cx="1368152" cy="576064"/>
          </a:xfrm>
        </p:grpSpPr>
        <p:sp>
          <p:nvSpPr>
            <p:cNvPr id="77" name="円/楕円 76"/>
            <p:cNvSpPr/>
            <p:nvPr/>
          </p:nvSpPr>
          <p:spPr>
            <a:xfrm>
              <a:off x="2880072" y="5292005"/>
              <a:ext cx="576064" cy="57606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3024088" y="5436021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384128" y="5508029"/>
              <a:ext cx="864096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 rot="5400000">
              <a:off x="3960192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 rot="5400000">
              <a:off x="3672160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664048" y="6156101"/>
            <a:ext cx="648072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/>
              <a:t>A 160-bit code used for identifying accounts.</a:t>
            </a: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151880" y="1331565"/>
            <a:ext cx="3493094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Externally owned account </a:t>
            </a: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(EOA)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761610" y="1331565"/>
            <a:ext cx="2771796" cy="430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Contract account</a:t>
            </a:r>
          </a:p>
        </p:txBody>
      </p:sp>
      <p:cxnSp>
        <p:nvCxnSpPr>
          <p:cNvPr id="57" name="直線コネクタ 28"/>
          <p:cNvCxnSpPr>
            <a:cxnSpLocks noChangeShapeType="1"/>
          </p:cNvCxnSpPr>
          <p:nvPr/>
        </p:nvCxnSpPr>
        <p:spPr bwMode="auto">
          <a:xfrm>
            <a:off x="4933006" y="1475581"/>
            <a:ext cx="0" cy="396044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9" name="円/楕円 68"/>
          <p:cNvSpPr/>
          <p:nvPr/>
        </p:nvSpPr>
        <p:spPr>
          <a:xfrm>
            <a:off x="6192440" y="4478757"/>
            <a:ext cx="1872208" cy="36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Comic Sans MS" pitchFamily="66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287413" y="4457598"/>
            <a:ext cx="168226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Address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712854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円弧 30"/>
          <p:cNvSpPr/>
          <p:nvPr/>
        </p:nvSpPr>
        <p:spPr>
          <a:xfrm flipH="1">
            <a:off x="2304008" y="2843733"/>
            <a:ext cx="5472608" cy="151216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chemeClr val="bg1">
                <a:lumMod val="85000"/>
              </a:schemeClr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4782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744168" y="1691605"/>
            <a:ext cx="2304256" cy="1296144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Comic Sans MS" pitchFamily="66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Ch.4, [E2]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 transaction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1983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20055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3965731" y="1835414"/>
            <a:ext cx="1861130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32200" y="1835621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965731" y="2195454"/>
            <a:ext cx="1861130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032200" y="2195661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8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965731" y="2555701"/>
            <a:ext cx="1861130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2200" y="2555908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8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960192" y="1331565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Block</a:t>
            </a:r>
            <a:endParaRPr lang="en-US" altLang="ja-JP" sz="18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871960" y="5436021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 transaction is a single cryptographically-signed instruction.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007864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altLang="ja-JP" sz="18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8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560592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altLang="ja-JP" sz="18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8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5544368" y="1619597"/>
            <a:ext cx="480053" cy="360040"/>
            <a:chOff x="8064648" y="1475581"/>
            <a:chExt cx="576064" cy="432048"/>
          </a:xfrm>
        </p:grpSpPr>
        <p:sp>
          <p:nvSpPr>
            <p:cNvPr id="29" name="フローチャート : 他ページ結合子 28"/>
            <p:cNvSpPr/>
            <p:nvPr/>
          </p:nvSpPr>
          <p:spPr>
            <a:xfrm>
              <a:off x="8064648" y="1475581"/>
              <a:ext cx="576064" cy="432048"/>
            </a:xfrm>
            <a:prstGeom prst="flowChartOffpageConnector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8208664" y="1547589"/>
              <a:ext cx="275771" cy="246743"/>
            </a:xfrm>
            <a:custGeom>
              <a:avLst/>
              <a:gdLst>
                <a:gd name="connsiteX0" fmla="*/ 0 w 275771"/>
                <a:gd name="connsiteY0" fmla="*/ 130629 h 246743"/>
                <a:gd name="connsiteX1" fmla="*/ 101600 w 275771"/>
                <a:gd name="connsiteY1" fmla="*/ 246743 h 246743"/>
                <a:gd name="connsiteX2" fmla="*/ 275771 w 275771"/>
                <a:gd name="connsiteY2" fmla="*/ 0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1" h="246743">
                  <a:moveTo>
                    <a:pt x="0" y="130629"/>
                  </a:moveTo>
                  <a:lnTo>
                    <a:pt x="101600" y="246743"/>
                  </a:lnTo>
                  <a:lnTo>
                    <a:pt x="275771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Appendix A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 transaction to world state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7824" y="4739404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 world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592040" y="6444133"/>
            <a:ext cx="525658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 transaction is submitted by external actor.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88184" y="5796061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808064" y="4139877"/>
            <a:ext cx="4176464" cy="1584176"/>
          </a:xfrm>
          <a:prstGeom prst="roundRect">
            <a:avLst>
              <a:gd name="adj" fmla="val 23070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059895" y="2339677"/>
            <a:ext cx="1395848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104208" y="2339884"/>
            <a:ext cx="1296144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47" name="直線コネクタ 17"/>
          <p:cNvCxnSpPr>
            <a:cxnSpLocks noChangeShapeType="1"/>
          </p:cNvCxnSpPr>
          <p:nvPr/>
        </p:nvCxnSpPr>
        <p:spPr bwMode="auto">
          <a:xfrm flipV="1">
            <a:off x="4752280" y="2843733"/>
            <a:ext cx="0" cy="115212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95"/>
          <p:cNvGrpSpPr/>
          <p:nvPr/>
        </p:nvGrpSpPr>
        <p:grpSpPr>
          <a:xfrm>
            <a:off x="4608512" y="1383159"/>
            <a:ext cx="288032" cy="606426"/>
            <a:chOff x="7488584" y="1187549"/>
            <a:chExt cx="288032" cy="606426"/>
          </a:xfrm>
        </p:grpSpPr>
        <p:sp>
          <p:nvSpPr>
            <p:cNvPr id="50" name="円/楕円 49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844762" y="961577"/>
            <a:ext cx="1771614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External actor</a:t>
            </a:r>
          </a:p>
        </p:txBody>
      </p:sp>
      <p:cxnSp>
        <p:nvCxnSpPr>
          <p:cNvPr id="54" name="直線コネクタ 2"/>
          <p:cNvCxnSpPr>
            <a:cxnSpLocks noChangeShapeType="1"/>
          </p:cNvCxnSpPr>
          <p:nvPr/>
        </p:nvCxnSpPr>
        <p:spPr bwMode="auto">
          <a:xfrm>
            <a:off x="800224" y="3428181"/>
            <a:ext cx="835292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4824288" y="1691605"/>
            <a:ext cx="216024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 person or other entity)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5472360" y="4139877"/>
            <a:ext cx="4176464" cy="1728192"/>
          </a:xfrm>
          <a:prstGeom prst="roundRect">
            <a:avLst>
              <a:gd name="adj" fmla="val 23070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Two practical types of transaction</a:t>
            </a:r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1727944" y="5940077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752090" y="4680336"/>
            <a:ext cx="1160430" cy="663102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694593" y="4742533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8272370" y="4680336"/>
            <a:ext cx="1160430" cy="663102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8214873" y="4742533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 or CA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575816" y="4139877"/>
            <a:ext cx="4176464" cy="1728192"/>
          </a:xfrm>
          <a:prstGeom prst="roundRect">
            <a:avLst>
              <a:gd name="adj" fmla="val 23070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973375" y="4680336"/>
            <a:ext cx="1160430" cy="663102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915878" y="4742533"/>
            <a:ext cx="1252226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Contract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552480" y="5940077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7056536" y="5003973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6984528" y="4643933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1827647" y="2627295"/>
            <a:ext cx="1395848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1871960" y="2627502"/>
            <a:ext cx="1296144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1583928" y="2267462"/>
            <a:ext cx="187220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Contract creation</a:t>
            </a:r>
          </a:p>
        </p:txBody>
      </p:sp>
      <p:cxnSp>
        <p:nvCxnSpPr>
          <p:cNvPr id="67" name="直線コネクタ 17"/>
          <p:cNvCxnSpPr>
            <a:cxnSpLocks noChangeShapeType="1"/>
          </p:cNvCxnSpPr>
          <p:nvPr/>
        </p:nvCxnSpPr>
        <p:spPr bwMode="auto">
          <a:xfrm flipV="1">
            <a:off x="2520032" y="3059757"/>
            <a:ext cx="0" cy="93610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角丸四角形 73"/>
          <p:cNvSpPr/>
          <p:nvPr/>
        </p:nvSpPr>
        <p:spPr>
          <a:xfrm>
            <a:off x="6796199" y="2627295"/>
            <a:ext cx="1395848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840512" y="2627502"/>
            <a:ext cx="1296144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6552480" y="2267462"/>
            <a:ext cx="187220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Message call</a:t>
            </a:r>
          </a:p>
        </p:txBody>
      </p:sp>
      <p:cxnSp>
        <p:nvCxnSpPr>
          <p:cNvPr id="89" name="直線コネクタ 28"/>
          <p:cNvCxnSpPr>
            <a:cxnSpLocks noChangeShapeType="1"/>
          </p:cNvCxnSpPr>
          <p:nvPr/>
        </p:nvCxnSpPr>
        <p:spPr bwMode="auto">
          <a:xfrm>
            <a:off x="5112320" y="1331565"/>
            <a:ext cx="0" cy="4896544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4" name="直線コネクタ 17"/>
          <p:cNvCxnSpPr>
            <a:cxnSpLocks noChangeShapeType="1"/>
          </p:cNvCxnSpPr>
          <p:nvPr/>
        </p:nvCxnSpPr>
        <p:spPr bwMode="auto">
          <a:xfrm flipV="1">
            <a:off x="7488584" y="3059757"/>
            <a:ext cx="0" cy="93610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1901367" y="4355901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Create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95"/>
          <p:cNvGrpSpPr/>
          <p:nvPr/>
        </p:nvGrpSpPr>
        <p:grpSpPr>
          <a:xfrm>
            <a:off x="2376264" y="1383159"/>
            <a:ext cx="288032" cy="606426"/>
            <a:chOff x="7488584" y="1187549"/>
            <a:chExt cx="288032" cy="606426"/>
          </a:xfrm>
        </p:grpSpPr>
        <p:sp>
          <p:nvSpPr>
            <p:cNvPr id="106" name="円/楕円 105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1612514" y="961577"/>
            <a:ext cx="1771614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External actor</a:t>
            </a:r>
          </a:p>
        </p:txBody>
      </p:sp>
      <p:grpSp>
        <p:nvGrpSpPr>
          <p:cNvPr id="3" name="グループ化 95"/>
          <p:cNvGrpSpPr/>
          <p:nvPr/>
        </p:nvGrpSpPr>
        <p:grpSpPr>
          <a:xfrm>
            <a:off x="7344568" y="1383159"/>
            <a:ext cx="288032" cy="606426"/>
            <a:chOff x="7488584" y="1187549"/>
            <a:chExt cx="288032" cy="606426"/>
          </a:xfrm>
        </p:grpSpPr>
        <p:sp>
          <p:nvSpPr>
            <p:cNvPr id="116" name="円/楕円 115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9" name="Text Box 8"/>
          <p:cNvSpPr txBox="1">
            <a:spLocks noChangeArrowheads="1"/>
          </p:cNvSpPr>
          <p:nvPr/>
        </p:nvSpPr>
        <p:spPr bwMode="auto">
          <a:xfrm>
            <a:off x="6580818" y="961577"/>
            <a:ext cx="1771614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External actor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007864" y="6516389"/>
            <a:ext cx="864096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There are two practical types of transaction, contract creation and message call.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>
          <a:xfrm>
            <a:off x="5616376" y="2195661"/>
            <a:ext cx="3816424" cy="3312368"/>
          </a:xfrm>
          <a:prstGeom prst="roundRect">
            <a:avLst>
              <a:gd name="adj" fmla="val 12532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5" name="円弧 144"/>
          <p:cNvSpPr/>
          <p:nvPr/>
        </p:nvSpPr>
        <p:spPr>
          <a:xfrm flipH="1">
            <a:off x="3600152" y="1907629"/>
            <a:ext cx="2664296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Ch.7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Contract creation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151880" y="55800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359792" y="2195661"/>
            <a:ext cx="3816424" cy="3312368"/>
          </a:xfrm>
          <a:prstGeom prst="roundRect">
            <a:avLst>
              <a:gd name="adj" fmla="val 12532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463601" y="2543273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503808" y="2555877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flipH="1">
            <a:off x="1616341" y="2699717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2232000" y="2513383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2232000" y="2513382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463601" y="30473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503808" y="30599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H="1">
            <a:off x="1616341" y="3203773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角丸四角形 107"/>
          <p:cNvSpPr/>
          <p:nvPr/>
        </p:nvSpPr>
        <p:spPr>
          <a:xfrm>
            <a:off x="2232000" y="30174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2232000" y="30174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575816" y="3419797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2232000" y="341979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5720185" y="2543273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5760392" y="2555877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flipH="1">
            <a:off x="6872925" y="2699717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角丸四角形 114"/>
          <p:cNvSpPr/>
          <p:nvPr/>
        </p:nvSpPr>
        <p:spPr>
          <a:xfrm>
            <a:off x="7488584" y="2513383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7488584" y="2513382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5720185" y="30473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5760392" y="30599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直線矢印コネクタ 118"/>
          <p:cNvCxnSpPr/>
          <p:nvPr/>
        </p:nvCxnSpPr>
        <p:spPr>
          <a:xfrm flipH="1">
            <a:off x="6872925" y="3203773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角丸四角形 119"/>
          <p:cNvSpPr/>
          <p:nvPr/>
        </p:nvSpPr>
        <p:spPr>
          <a:xfrm>
            <a:off x="7488584" y="30174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7488584" y="30174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5832400" y="3419797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8"/>
          <p:cNvSpPr txBox="1">
            <a:spLocks noChangeArrowheads="1"/>
          </p:cNvSpPr>
          <p:nvPr/>
        </p:nvSpPr>
        <p:spPr bwMode="auto">
          <a:xfrm>
            <a:off x="7488584" y="341979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5720185" y="391124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5760392" y="392385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直線矢印コネクタ 125"/>
          <p:cNvCxnSpPr/>
          <p:nvPr/>
        </p:nvCxnSpPr>
        <p:spPr>
          <a:xfrm flipH="1">
            <a:off x="6872925" y="4067693"/>
            <a:ext cx="615659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角丸四角形 126"/>
          <p:cNvSpPr/>
          <p:nvPr/>
        </p:nvSpPr>
        <p:spPr>
          <a:xfrm>
            <a:off x="7488584" y="388135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8" name="Text Box 8"/>
          <p:cNvSpPr txBox="1">
            <a:spLocks noChangeArrowheads="1"/>
          </p:cNvSpPr>
          <p:nvPr/>
        </p:nvSpPr>
        <p:spPr bwMode="auto">
          <a:xfrm>
            <a:off x="7488584" y="388135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7994883" y="470510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812405" y="5005457"/>
            <a:ext cx="684291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79" name="フローチャート : 磁気ディスク 78"/>
          <p:cNvSpPr/>
          <p:nvPr/>
        </p:nvSpPr>
        <p:spPr>
          <a:xfrm>
            <a:off x="8789644" y="470510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8424688" y="5005457"/>
            <a:ext cx="1140486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129" name="直線矢印コネクタ 128"/>
          <p:cNvCxnSpPr>
            <a:stCxn id="77" idx="0"/>
          </p:cNvCxnSpPr>
          <p:nvPr/>
        </p:nvCxnSpPr>
        <p:spPr>
          <a:xfrm flipH="1" flipV="1">
            <a:off x="7992640" y="4283893"/>
            <a:ext cx="161911" cy="42120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 flipH="1" flipV="1">
            <a:off x="8784728" y="4283893"/>
            <a:ext cx="161911" cy="42120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2087984" y="55080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8"/>
          <p:cNvSpPr txBox="1">
            <a:spLocks noChangeArrowheads="1"/>
          </p:cNvSpPr>
          <p:nvPr/>
        </p:nvSpPr>
        <p:spPr bwMode="auto">
          <a:xfrm>
            <a:off x="6552480" y="55800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7560592" y="55080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角丸四角形 146"/>
          <p:cNvSpPr/>
          <p:nvPr/>
        </p:nvSpPr>
        <p:spPr>
          <a:xfrm>
            <a:off x="3888184" y="1367852"/>
            <a:ext cx="2016224" cy="378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 Box 8"/>
          <p:cNvSpPr txBox="1">
            <a:spLocks noChangeArrowheads="1"/>
          </p:cNvSpPr>
          <p:nvPr/>
        </p:nvSpPr>
        <p:spPr bwMode="auto">
          <a:xfrm>
            <a:off x="4116348" y="1043533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角丸四角形 151"/>
          <p:cNvSpPr/>
          <p:nvPr/>
        </p:nvSpPr>
        <p:spPr>
          <a:xfrm>
            <a:off x="4824288" y="1452118"/>
            <a:ext cx="953903" cy="2524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 code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688384" y="3779837"/>
            <a:ext cx="3672408" cy="1512168"/>
          </a:xfrm>
          <a:prstGeom prst="roundRect">
            <a:avLst>
              <a:gd name="adj" fmla="val 7368"/>
            </a:avLst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4" name="四角形吹き出し 1"/>
          <p:cNvSpPr>
            <a:spLocks noChangeArrowheads="1"/>
          </p:cNvSpPr>
          <p:nvPr/>
        </p:nvSpPr>
        <p:spPr bwMode="auto">
          <a:xfrm rot="10378759" flipV="1">
            <a:off x="4981428" y="4976665"/>
            <a:ext cx="747407" cy="260606"/>
          </a:xfrm>
          <a:prstGeom prst="wedgeRectCallout">
            <a:avLst>
              <a:gd name="adj1" fmla="val -46780"/>
              <a:gd name="adj2" fmla="val -103028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create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円弧 144"/>
          <p:cNvSpPr/>
          <p:nvPr/>
        </p:nvSpPr>
        <p:spPr>
          <a:xfrm flipH="1">
            <a:off x="3600152" y="1907629"/>
            <a:ext cx="2664296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5616376" y="2195661"/>
            <a:ext cx="3816424" cy="3312368"/>
          </a:xfrm>
          <a:prstGeom prst="roundRect">
            <a:avLst>
              <a:gd name="adj" fmla="val 12532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359792" y="2195661"/>
            <a:ext cx="3816424" cy="3312368"/>
          </a:xfrm>
          <a:prstGeom prst="roundRect">
            <a:avLst>
              <a:gd name="adj" fmla="val 12532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Ch.7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Message call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151880" y="55800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463601" y="2543273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503808" y="2555877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flipH="1">
            <a:off x="1616341" y="2699717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2232000" y="2513383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2232000" y="2513382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463601" y="30473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503808" y="30599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H="1">
            <a:off x="1616341" y="3203773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角丸四角形 107"/>
          <p:cNvSpPr/>
          <p:nvPr/>
        </p:nvSpPr>
        <p:spPr>
          <a:xfrm>
            <a:off x="2232000" y="30174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2232000" y="30174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575816" y="3419797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2232000" y="341979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5720185" y="2543273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5760392" y="2555877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flipH="1">
            <a:off x="6872925" y="2699717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角丸四角形 114"/>
          <p:cNvSpPr/>
          <p:nvPr/>
        </p:nvSpPr>
        <p:spPr>
          <a:xfrm>
            <a:off x="7488584" y="2513383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7488584" y="2513382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1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5720185" y="30473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5760392" y="30599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直線矢印コネクタ 118"/>
          <p:cNvCxnSpPr/>
          <p:nvPr/>
        </p:nvCxnSpPr>
        <p:spPr>
          <a:xfrm flipH="1">
            <a:off x="6872925" y="3203773"/>
            <a:ext cx="61565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角丸四角形 119"/>
          <p:cNvSpPr/>
          <p:nvPr/>
        </p:nvSpPr>
        <p:spPr>
          <a:xfrm>
            <a:off x="7488584" y="30174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7488584" y="30174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Account state 2</a:t>
            </a:r>
            <a:endParaRPr lang="en-US" altLang="ja-JP" sz="1400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5832400" y="3419797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8"/>
          <p:cNvSpPr txBox="1">
            <a:spLocks noChangeArrowheads="1"/>
          </p:cNvSpPr>
          <p:nvPr/>
        </p:nvSpPr>
        <p:spPr bwMode="auto">
          <a:xfrm>
            <a:off x="7488584" y="341979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ja-JP" sz="1400" b="1" baseline="-25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5720185" y="391124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5760392" y="392385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直線矢印コネクタ 125"/>
          <p:cNvCxnSpPr/>
          <p:nvPr/>
        </p:nvCxnSpPr>
        <p:spPr>
          <a:xfrm flipH="1">
            <a:off x="6872925" y="4067693"/>
            <a:ext cx="61565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角丸四角形 126"/>
          <p:cNvSpPr/>
          <p:nvPr/>
        </p:nvSpPr>
        <p:spPr>
          <a:xfrm>
            <a:off x="7488584" y="388135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8" name="Text Box 8"/>
          <p:cNvSpPr txBox="1">
            <a:spLocks noChangeArrowheads="1"/>
          </p:cNvSpPr>
          <p:nvPr/>
        </p:nvSpPr>
        <p:spPr bwMode="auto">
          <a:xfrm>
            <a:off x="7488584" y="388135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7994883" y="470510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812405" y="5005457"/>
            <a:ext cx="684291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79" name="フローチャート : 磁気ディスク 78"/>
          <p:cNvSpPr/>
          <p:nvPr/>
        </p:nvSpPr>
        <p:spPr>
          <a:xfrm>
            <a:off x="8789644" y="470510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8424688" y="5005457"/>
            <a:ext cx="1140486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129" name="直線矢印コネクタ 128"/>
          <p:cNvCxnSpPr>
            <a:stCxn id="77" idx="0"/>
          </p:cNvCxnSpPr>
          <p:nvPr/>
        </p:nvCxnSpPr>
        <p:spPr>
          <a:xfrm flipH="1" flipV="1">
            <a:off x="7992640" y="428389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 flipH="1" flipV="1">
            <a:off x="8784728" y="428389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2087984" y="55080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8"/>
          <p:cNvSpPr txBox="1">
            <a:spLocks noChangeArrowheads="1"/>
          </p:cNvSpPr>
          <p:nvPr/>
        </p:nvSpPr>
        <p:spPr bwMode="auto">
          <a:xfrm>
            <a:off x="6552480" y="55800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7560592" y="55080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角丸四角形 146"/>
          <p:cNvSpPr/>
          <p:nvPr/>
        </p:nvSpPr>
        <p:spPr>
          <a:xfrm>
            <a:off x="3888184" y="1367852"/>
            <a:ext cx="2016224" cy="378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 Box 8"/>
          <p:cNvSpPr txBox="1">
            <a:spLocks noChangeArrowheads="1"/>
          </p:cNvSpPr>
          <p:nvPr/>
        </p:nvSpPr>
        <p:spPr bwMode="auto">
          <a:xfrm>
            <a:off x="4116348" y="1043533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角丸四角形 148"/>
          <p:cNvSpPr/>
          <p:nvPr/>
        </p:nvSpPr>
        <p:spPr>
          <a:xfrm>
            <a:off x="4824288" y="1452118"/>
            <a:ext cx="953903" cy="2524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input data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63601" y="391124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03808" y="392385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H="1">
            <a:off x="1616341" y="4067693"/>
            <a:ext cx="61565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2232000" y="388135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232000" y="388135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2738299" y="470510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555821" y="5005457"/>
            <a:ext cx="684291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56" name="フローチャート : 磁気ディスク 55"/>
          <p:cNvSpPr/>
          <p:nvPr/>
        </p:nvSpPr>
        <p:spPr>
          <a:xfrm>
            <a:off x="3533060" y="470510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168104" y="5005457"/>
            <a:ext cx="1140486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59" name="直線矢印コネクタ 58"/>
          <p:cNvCxnSpPr>
            <a:stCxn id="54" idx="0"/>
          </p:cNvCxnSpPr>
          <p:nvPr/>
        </p:nvCxnSpPr>
        <p:spPr>
          <a:xfrm flipH="1" flipV="1">
            <a:off x="2736056" y="428389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3528144" y="428389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四角形吹き出し 1"/>
          <p:cNvSpPr>
            <a:spLocks noChangeArrowheads="1"/>
          </p:cNvSpPr>
          <p:nvPr/>
        </p:nvSpPr>
        <p:spPr bwMode="auto">
          <a:xfrm rot="9864582" flipV="1">
            <a:off x="9168178" y="3443431"/>
            <a:ext cx="747407" cy="260606"/>
          </a:xfrm>
          <a:prstGeom prst="wedgeRectCallout">
            <a:avLst>
              <a:gd name="adj1" fmla="val 71311"/>
              <a:gd name="adj2" fmla="val 38638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update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Field of a transaction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813602" y="1619389"/>
            <a:ext cx="3450846" cy="44644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04114" y="1043533"/>
            <a:ext cx="2628286" cy="5760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45650" y="1835413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nonce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245650" y="2411477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gasPrice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245650" y="2987541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gasLimit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45650" y="3563605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245650" y="4139669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245650" y="4715733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v, r, s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45650" y="5363805"/>
            <a:ext cx="1944216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 or data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四角形吹き出し 1"/>
          <p:cNvSpPr>
            <a:spLocks noChangeArrowheads="1"/>
          </p:cNvSpPr>
          <p:nvPr/>
        </p:nvSpPr>
        <p:spPr bwMode="auto">
          <a:xfrm rot="10800000" flipV="1">
            <a:off x="5832400" y="3995861"/>
            <a:ext cx="3312368" cy="504056"/>
          </a:xfrm>
          <a:prstGeom prst="wedgeRectCallout">
            <a:avLst>
              <a:gd name="adj1" fmla="val 62492"/>
              <a:gd name="adj2" fmla="val 26040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transferred wei (ether)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四角形吹き出し 1"/>
          <p:cNvSpPr>
            <a:spLocks noChangeArrowheads="1"/>
          </p:cNvSpPr>
          <p:nvPr/>
        </p:nvSpPr>
        <p:spPr bwMode="auto">
          <a:xfrm rot="10800000" flipV="1">
            <a:off x="5832400" y="3275780"/>
            <a:ext cx="3312368" cy="504056"/>
          </a:xfrm>
          <a:prstGeom prst="wedgeRectCallout">
            <a:avLst>
              <a:gd name="adj1" fmla="val 64026"/>
              <a:gd name="adj2" fmla="val 38638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160 bits address or 0 if contract creation</a:t>
            </a:r>
          </a:p>
        </p:txBody>
      </p:sp>
      <p:sp>
        <p:nvSpPr>
          <p:cNvPr id="31" name="四角形吹き出し 1"/>
          <p:cNvSpPr>
            <a:spLocks noChangeArrowheads="1"/>
          </p:cNvSpPr>
          <p:nvPr/>
        </p:nvSpPr>
        <p:spPr bwMode="auto">
          <a:xfrm rot="10800000" flipV="1">
            <a:off x="5832400" y="5219997"/>
            <a:ext cx="3312368" cy="504056"/>
          </a:xfrm>
          <a:prstGeom prst="wedgeRectCallout">
            <a:avLst>
              <a:gd name="adj1" fmla="val 62875"/>
              <a:gd name="adj2" fmla="val 18481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contract creation or message call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Message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31800" y="827509"/>
            <a:ext cx="468153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Blockchain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World state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Account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Transaction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Message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Decentralised database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Atomicity and order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Ethereum virtual machine (EVM)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Message call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Exception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Gas and fee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Input and output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Byte order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Instruction set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Miscellaneous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472360" y="827509"/>
            <a:ext cx="4391836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Appendix A : Implementation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Source code in Geth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EVM developer utility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Solidity ABI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Appendix B : User interface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Web3 API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Geth, Mist, Solc, Remix, Truffle, ...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Appendix C :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- Markle tree and RLP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- Consensus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sp>
        <p:nvSpPr>
          <p:cNvPr id="46" name="正方形/長方形 45">
            <a:hlinkClick r:id="rId3" action="ppaction://hlinksldjump" tooltip="jump to page"/>
          </p:cNvPr>
          <p:cNvSpPr/>
          <p:nvPr/>
        </p:nvSpPr>
        <p:spPr>
          <a:xfrm>
            <a:off x="504826" y="899517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正方形/長方形 46">
            <a:hlinkClick r:id="rId4" action="ppaction://hlinksldjump"/>
          </p:cNvPr>
          <p:cNvSpPr/>
          <p:nvPr/>
        </p:nvSpPr>
        <p:spPr>
          <a:xfrm>
            <a:off x="5400352" y="899517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正方形/長方形 47">
            <a:hlinkClick r:id="rId5" action="ppaction://hlinksldjump" tooltip="jump to page"/>
          </p:cNvPr>
          <p:cNvSpPr/>
          <p:nvPr/>
        </p:nvSpPr>
        <p:spPr>
          <a:xfrm>
            <a:off x="504826" y="1219553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正方形/長方形 48">
            <a:hlinkClick r:id="rId6" action="ppaction://hlinksldjump"/>
          </p:cNvPr>
          <p:cNvSpPr/>
          <p:nvPr/>
        </p:nvSpPr>
        <p:spPr>
          <a:xfrm>
            <a:off x="5400352" y="1219553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正方形/長方形 49">
            <a:hlinkClick r:id="rId7" action="ppaction://hlinksldjump"/>
          </p:cNvPr>
          <p:cNvSpPr/>
          <p:nvPr/>
        </p:nvSpPr>
        <p:spPr>
          <a:xfrm>
            <a:off x="504826" y="1539589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正方形/長方形 50">
            <a:hlinkClick r:id="rId8" action="ppaction://hlinksldjump"/>
          </p:cNvPr>
          <p:cNvSpPr/>
          <p:nvPr/>
        </p:nvSpPr>
        <p:spPr>
          <a:xfrm>
            <a:off x="5400352" y="1539589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正方形/長方形 51">
            <a:hlinkClick r:id="rId9" action="ppaction://hlinksldjump"/>
          </p:cNvPr>
          <p:cNvSpPr/>
          <p:nvPr/>
        </p:nvSpPr>
        <p:spPr>
          <a:xfrm>
            <a:off x="504826" y="1859625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正方形/長方形 52">
            <a:hlinkClick r:id="rId10" action="ppaction://hlinksldjump"/>
          </p:cNvPr>
          <p:cNvSpPr/>
          <p:nvPr/>
        </p:nvSpPr>
        <p:spPr>
          <a:xfrm>
            <a:off x="5400352" y="1859625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正方形/長方形 53">
            <a:hlinkClick r:id="rId11" action="ppaction://hlinksldjump"/>
          </p:cNvPr>
          <p:cNvSpPr/>
          <p:nvPr/>
        </p:nvSpPr>
        <p:spPr>
          <a:xfrm>
            <a:off x="504826" y="2179661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400352" y="2179661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正方形/長方形 55">
            <a:hlinkClick r:id="rId12" action="ppaction://hlinksldjump"/>
          </p:cNvPr>
          <p:cNvSpPr/>
          <p:nvPr/>
        </p:nvSpPr>
        <p:spPr>
          <a:xfrm>
            <a:off x="504826" y="2499697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正方形/長方形 56">
            <a:hlinkClick r:id="rId13" action="ppaction://hlinksldjump"/>
          </p:cNvPr>
          <p:cNvSpPr/>
          <p:nvPr/>
        </p:nvSpPr>
        <p:spPr>
          <a:xfrm>
            <a:off x="5400352" y="2499697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正方形/長方形 57">
            <a:hlinkClick r:id="rId14" action="ppaction://hlinksldjump"/>
          </p:cNvPr>
          <p:cNvSpPr/>
          <p:nvPr/>
        </p:nvSpPr>
        <p:spPr>
          <a:xfrm>
            <a:off x="504826" y="2819733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400352" y="2819733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正方形/長方形 59">
            <a:hlinkClick r:id="rId15" action="ppaction://hlinksldjump"/>
          </p:cNvPr>
          <p:cNvSpPr/>
          <p:nvPr/>
        </p:nvSpPr>
        <p:spPr>
          <a:xfrm>
            <a:off x="504826" y="3139769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正方形/長方形 60">
            <a:hlinkClick r:id="rId16" action="ppaction://hlinksldjump"/>
          </p:cNvPr>
          <p:cNvSpPr/>
          <p:nvPr/>
        </p:nvSpPr>
        <p:spPr>
          <a:xfrm>
            <a:off x="5400352" y="3139769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正方形/長方形 61">
            <a:hlinkClick r:id="" action="ppaction://noaction"/>
          </p:cNvPr>
          <p:cNvSpPr/>
          <p:nvPr/>
        </p:nvSpPr>
        <p:spPr>
          <a:xfrm>
            <a:off x="504826" y="3459805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正方形/長方形 62">
            <a:hlinkClick r:id="" action="ppaction://noaction"/>
          </p:cNvPr>
          <p:cNvSpPr/>
          <p:nvPr/>
        </p:nvSpPr>
        <p:spPr>
          <a:xfrm>
            <a:off x="5400352" y="3459805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正方形/長方形 63">
            <a:hlinkClick r:id="rId17" action="ppaction://hlinksldjump"/>
          </p:cNvPr>
          <p:cNvSpPr/>
          <p:nvPr/>
        </p:nvSpPr>
        <p:spPr>
          <a:xfrm>
            <a:off x="504826" y="3779841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正方形/長方形 64">
            <a:hlinkClick r:id="" action="ppaction://noaction"/>
          </p:cNvPr>
          <p:cNvSpPr/>
          <p:nvPr/>
        </p:nvSpPr>
        <p:spPr>
          <a:xfrm>
            <a:off x="5400352" y="3779841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正方形/長方形 65">
            <a:hlinkClick r:id="rId18" action="ppaction://hlinksldjump"/>
          </p:cNvPr>
          <p:cNvSpPr/>
          <p:nvPr/>
        </p:nvSpPr>
        <p:spPr>
          <a:xfrm>
            <a:off x="504826" y="4099877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400352" y="4099877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正方形/長方形 67">
            <a:hlinkClick r:id="rId19" action="ppaction://hlinksldjump"/>
          </p:cNvPr>
          <p:cNvSpPr/>
          <p:nvPr/>
        </p:nvSpPr>
        <p:spPr>
          <a:xfrm>
            <a:off x="504826" y="4419913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400352" y="4419913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正方形/長方形 69">
            <a:hlinkClick r:id="rId20" action="ppaction://hlinksldjump"/>
          </p:cNvPr>
          <p:cNvSpPr/>
          <p:nvPr/>
        </p:nvSpPr>
        <p:spPr>
          <a:xfrm>
            <a:off x="504826" y="4739949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正方形/長方形 70">
            <a:hlinkClick r:id="" action="ppaction://noaction"/>
          </p:cNvPr>
          <p:cNvSpPr/>
          <p:nvPr/>
        </p:nvSpPr>
        <p:spPr>
          <a:xfrm>
            <a:off x="5400352" y="4739949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正方形/長方形 71">
            <a:hlinkClick r:id="rId21" action="ppaction://hlinksldjump"/>
          </p:cNvPr>
          <p:cNvSpPr/>
          <p:nvPr/>
        </p:nvSpPr>
        <p:spPr>
          <a:xfrm>
            <a:off x="504826" y="5059985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正方形/長方形 72">
            <a:hlinkClick r:id="" action="ppaction://noaction"/>
          </p:cNvPr>
          <p:cNvSpPr/>
          <p:nvPr/>
        </p:nvSpPr>
        <p:spPr>
          <a:xfrm>
            <a:off x="5400352" y="5393022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正方形/長方形 73">
            <a:hlinkClick r:id="rId22" action="ppaction://hlinksldjump"/>
          </p:cNvPr>
          <p:cNvSpPr/>
          <p:nvPr/>
        </p:nvSpPr>
        <p:spPr>
          <a:xfrm>
            <a:off x="504826" y="5364013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正方形/長方形 74">
            <a:hlinkClick r:id="" action="ppaction://noaction"/>
          </p:cNvPr>
          <p:cNvSpPr/>
          <p:nvPr/>
        </p:nvSpPr>
        <p:spPr>
          <a:xfrm>
            <a:off x="5400352" y="5713058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正方形/長方形 75">
            <a:hlinkClick r:id="rId23" action="ppaction://hlinksldjump"/>
          </p:cNvPr>
          <p:cNvSpPr/>
          <p:nvPr/>
        </p:nvSpPr>
        <p:spPr>
          <a:xfrm>
            <a:off x="504826" y="5684049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正方形/長方形 76">
            <a:hlinkClick r:id="" action="ppaction://noaction"/>
          </p:cNvPr>
          <p:cNvSpPr/>
          <p:nvPr/>
        </p:nvSpPr>
        <p:spPr>
          <a:xfrm>
            <a:off x="5400352" y="6033094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正方形/長方形 77">
            <a:hlinkClick r:id="rId24" action="ppaction://hlinksldjump"/>
          </p:cNvPr>
          <p:cNvSpPr/>
          <p:nvPr/>
        </p:nvSpPr>
        <p:spPr>
          <a:xfrm>
            <a:off x="504826" y="6004085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400352" y="6353130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503808" y="6345122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正方形/長方形 80">
            <a:hlinkClick r:id="" action="ppaction://noaction"/>
          </p:cNvPr>
          <p:cNvSpPr/>
          <p:nvPr/>
        </p:nvSpPr>
        <p:spPr>
          <a:xfrm>
            <a:off x="5400352" y="6673166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504826" y="6660157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正方形/長方形 82">
            <a:hlinkClick r:id="" action="ppaction://noaction"/>
          </p:cNvPr>
          <p:cNvSpPr/>
          <p:nvPr/>
        </p:nvSpPr>
        <p:spPr>
          <a:xfrm>
            <a:off x="5400352" y="6993194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正方形/長方形 83">
            <a:hlinkClick r:id="rId25" action="ppaction://hlinksldjump"/>
          </p:cNvPr>
          <p:cNvSpPr/>
          <p:nvPr/>
        </p:nvSpPr>
        <p:spPr>
          <a:xfrm>
            <a:off x="5400352" y="5075981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正方形/長方形 84">
            <a:hlinkClick r:id="rId26" action="ppaction://hlinksldjump"/>
          </p:cNvPr>
          <p:cNvSpPr/>
          <p:nvPr/>
        </p:nvSpPr>
        <p:spPr>
          <a:xfrm>
            <a:off x="504826" y="6300117"/>
            <a:ext cx="4391470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正方形/長方形 85">
            <a:hlinkClick r:id="rId27" action="ppaction://hlinksldjump"/>
          </p:cNvPr>
          <p:cNvSpPr/>
          <p:nvPr/>
        </p:nvSpPr>
        <p:spPr>
          <a:xfrm>
            <a:off x="5400352" y="2771725"/>
            <a:ext cx="4032448" cy="31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16740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032200" y="1475581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47824" y="1835621"/>
            <a:ext cx="8784976" cy="2520280"/>
          </a:xfrm>
          <a:prstGeom prst="roundRect">
            <a:avLst>
              <a:gd name="adj" fmla="val 23070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408464" y="2555701"/>
            <a:ext cx="2005938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Ch.8, Appendix A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Message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554884" y="2195661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A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655936" y="2555701"/>
            <a:ext cx="1800200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9" name="Text Box 8"/>
          <p:cNvSpPr txBox="1">
            <a:spLocks noChangeArrowheads="1"/>
          </p:cNvSpPr>
          <p:nvPr/>
        </p:nvSpPr>
        <p:spPr bwMode="auto">
          <a:xfrm>
            <a:off x="6439325" y="2195661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Account B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104208" y="2651172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6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1511920" y="5508277"/>
            <a:ext cx="7992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Message is Data (as a set of bytes) and Value (specified as Ether) .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3888184" y="3131765"/>
            <a:ext cx="2016224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11920" y="5076229"/>
            <a:ext cx="7992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Message is passed between two Accounts.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5400352" y="2555494"/>
            <a:ext cx="4032448" cy="2016224"/>
          </a:xfrm>
          <a:prstGeom prst="roundRect">
            <a:avLst>
              <a:gd name="adj" fmla="val 17199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Ch.8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Message</a:t>
            </a:r>
          </a:p>
        </p:txBody>
      </p:sp>
      <p:cxnSp>
        <p:nvCxnSpPr>
          <p:cNvPr id="89" name="直線コネクタ 28"/>
          <p:cNvCxnSpPr>
            <a:cxnSpLocks noChangeShapeType="1"/>
          </p:cNvCxnSpPr>
          <p:nvPr/>
        </p:nvCxnSpPr>
        <p:spPr bwMode="auto">
          <a:xfrm>
            <a:off x="5112320" y="1115541"/>
            <a:ext cx="0" cy="432048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4" name="角丸四角形 123"/>
          <p:cNvSpPr/>
          <p:nvPr/>
        </p:nvSpPr>
        <p:spPr>
          <a:xfrm>
            <a:off x="999562" y="3274541"/>
            <a:ext cx="1016414" cy="53592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1048372" y="3346342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3263310" y="3274541"/>
            <a:ext cx="1016414" cy="53592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7" name="Text Box 8"/>
          <p:cNvSpPr txBox="1">
            <a:spLocks noChangeArrowheads="1"/>
          </p:cNvSpPr>
          <p:nvPr/>
        </p:nvSpPr>
        <p:spPr bwMode="auto">
          <a:xfrm>
            <a:off x="3312120" y="3346342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直線矢印コネクタ 127"/>
          <p:cNvCxnSpPr/>
          <p:nvPr/>
        </p:nvCxnSpPr>
        <p:spPr>
          <a:xfrm flipH="1">
            <a:off x="2087984" y="3534589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2015976" y="3236402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角丸四角形 129"/>
          <p:cNvSpPr/>
          <p:nvPr/>
        </p:nvSpPr>
        <p:spPr>
          <a:xfrm>
            <a:off x="2027054" y="1763199"/>
            <a:ext cx="1285066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2015976" y="1763406"/>
            <a:ext cx="1296144" cy="2880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132" name="角丸四角形 131"/>
          <p:cNvSpPr/>
          <p:nvPr/>
        </p:nvSpPr>
        <p:spPr>
          <a:xfrm>
            <a:off x="647824" y="2555701"/>
            <a:ext cx="4032448" cy="2016224"/>
          </a:xfrm>
          <a:prstGeom prst="roundRect">
            <a:avLst>
              <a:gd name="adj" fmla="val 17199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33" name="直線コネクタ 17"/>
          <p:cNvCxnSpPr>
            <a:cxnSpLocks noChangeShapeType="1"/>
          </p:cNvCxnSpPr>
          <p:nvPr/>
        </p:nvCxnSpPr>
        <p:spPr bwMode="auto">
          <a:xfrm flipV="1">
            <a:off x="2664048" y="2123653"/>
            <a:ext cx="0" cy="28803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角丸四角形 147"/>
          <p:cNvSpPr/>
          <p:nvPr/>
        </p:nvSpPr>
        <p:spPr>
          <a:xfrm>
            <a:off x="5824098" y="3320219"/>
            <a:ext cx="1016414" cy="53592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5872908" y="3392020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Contract account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1079872" y="1043533"/>
            <a:ext cx="309634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Triggered by transaction 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 Box 8"/>
          <p:cNvSpPr txBox="1">
            <a:spLocks noChangeArrowheads="1"/>
          </p:cNvSpPr>
          <p:nvPr/>
        </p:nvSpPr>
        <p:spPr bwMode="auto">
          <a:xfrm>
            <a:off x="6812422" y="3203773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角丸四角形 193"/>
          <p:cNvSpPr/>
          <p:nvPr/>
        </p:nvSpPr>
        <p:spPr>
          <a:xfrm>
            <a:off x="8015838" y="3318979"/>
            <a:ext cx="1016414" cy="53592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5" name="Text Box 8"/>
          <p:cNvSpPr txBox="1">
            <a:spLocks noChangeArrowheads="1"/>
          </p:cNvSpPr>
          <p:nvPr/>
        </p:nvSpPr>
        <p:spPr bwMode="auto">
          <a:xfrm>
            <a:off x="8064648" y="3390780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>
            <a:off x="6884430" y="3536036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6"/>
          <p:cNvSpPr>
            <a:spLocks noChangeArrowheads="1"/>
          </p:cNvSpPr>
          <p:nvPr/>
        </p:nvSpPr>
        <p:spPr bwMode="auto">
          <a:xfrm>
            <a:off x="6336456" y="3832605"/>
            <a:ext cx="792088" cy="451288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192440" y="3913905"/>
            <a:ext cx="1080120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EVM code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799952" y="4643933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6408464" y="4643933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760392" y="1043533"/>
            <a:ext cx="309634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Triggered by EVM code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760392" y="5940325"/>
            <a:ext cx="35283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can also send a message.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59792" y="5940325"/>
            <a:ext cx="475252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 triggers an associated message.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Ch.8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Four cases of message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1956893" y="5278816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912468" y="5319782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096096" y="5507822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2962466" y="4355280"/>
            <a:ext cx="998418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2952080" y="4355487"/>
            <a:ext cx="10081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1655936" y="5075981"/>
            <a:ext cx="3600400" cy="1728192"/>
          </a:xfrm>
          <a:prstGeom prst="roundRect">
            <a:avLst>
              <a:gd name="adj" fmla="val 7058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89" name="直線コネクタ 28"/>
          <p:cNvCxnSpPr>
            <a:cxnSpLocks noChangeShapeType="1"/>
          </p:cNvCxnSpPr>
          <p:nvPr/>
        </p:nvCxnSpPr>
        <p:spPr bwMode="auto">
          <a:xfrm>
            <a:off x="5616376" y="1043533"/>
            <a:ext cx="0" cy="576064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線コネクタ 17"/>
          <p:cNvCxnSpPr>
            <a:cxnSpLocks noChangeShapeType="1"/>
          </p:cNvCxnSpPr>
          <p:nvPr/>
        </p:nvCxnSpPr>
        <p:spPr bwMode="auto">
          <a:xfrm flipV="1">
            <a:off x="3456136" y="4715734"/>
            <a:ext cx="0" cy="28803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4220641" y="6187143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176216" y="6228109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直線矢印コネクタ 114"/>
          <p:cNvCxnSpPr/>
          <p:nvPr/>
        </p:nvCxnSpPr>
        <p:spPr>
          <a:xfrm flipH="1" flipV="1">
            <a:off x="2952080" y="5579830"/>
            <a:ext cx="1080120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角丸四角形 123"/>
          <p:cNvSpPr/>
          <p:nvPr/>
        </p:nvSpPr>
        <p:spPr>
          <a:xfrm>
            <a:off x="1956893" y="2398082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1912468" y="2439048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4220641" y="2398082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7" name="Text Box 8"/>
          <p:cNvSpPr txBox="1">
            <a:spLocks noChangeArrowheads="1"/>
          </p:cNvSpPr>
          <p:nvPr/>
        </p:nvSpPr>
        <p:spPr bwMode="auto">
          <a:xfrm>
            <a:off x="4176216" y="2439048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直線矢印コネクタ 127"/>
          <p:cNvCxnSpPr/>
          <p:nvPr/>
        </p:nvCxnSpPr>
        <p:spPr>
          <a:xfrm flipH="1">
            <a:off x="2952080" y="2627295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2880072" y="2267255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角丸四角形 129"/>
          <p:cNvSpPr/>
          <p:nvPr/>
        </p:nvSpPr>
        <p:spPr>
          <a:xfrm>
            <a:off x="2962466" y="1474546"/>
            <a:ext cx="998418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2952080" y="1474753"/>
            <a:ext cx="10081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132" name="角丸四角形 131"/>
          <p:cNvSpPr/>
          <p:nvPr/>
        </p:nvSpPr>
        <p:spPr>
          <a:xfrm>
            <a:off x="1655936" y="2195247"/>
            <a:ext cx="3600400" cy="1728192"/>
          </a:xfrm>
          <a:prstGeom prst="roundRect">
            <a:avLst>
              <a:gd name="adj" fmla="val 7058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33" name="直線コネクタ 17"/>
          <p:cNvCxnSpPr>
            <a:cxnSpLocks noChangeShapeType="1"/>
          </p:cNvCxnSpPr>
          <p:nvPr/>
        </p:nvCxnSpPr>
        <p:spPr bwMode="auto">
          <a:xfrm flipV="1">
            <a:off x="3456136" y="1835000"/>
            <a:ext cx="0" cy="28803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角丸四角形 146"/>
          <p:cNvSpPr/>
          <p:nvPr/>
        </p:nvSpPr>
        <p:spPr>
          <a:xfrm>
            <a:off x="6048424" y="5075981"/>
            <a:ext cx="3600400" cy="1728192"/>
          </a:xfrm>
          <a:prstGeom prst="roundRect">
            <a:avLst>
              <a:gd name="adj" fmla="val 7058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8" name="角丸四角形 147"/>
          <p:cNvSpPr/>
          <p:nvPr/>
        </p:nvSpPr>
        <p:spPr>
          <a:xfrm>
            <a:off x="6349381" y="6187143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6304956" y="6228109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角丸四角形 160"/>
          <p:cNvSpPr/>
          <p:nvPr/>
        </p:nvSpPr>
        <p:spPr>
          <a:xfrm>
            <a:off x="6048424" y="2195040"/>
            <a:ext cx="3600400" cy="1728192"/>
          </a:xfrm>
          <a:prstGeom prst="roundRect">
            <a:avLst>
              <a:gd name="adj" fmla="val 7058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2" name="角丸四角形 161"/>
          <p:cNvSpPr/>
          <p:nvPr/>
        </p:nvSpPr>
        <p:spPr>
          <a:xfrm>
            <a:off x="6349381" y="3306202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3" name="Text Box 8"/>
          <p:cNvSpPr txBox="1">
            <a:spLocks noChangeArrowheads="1"/>
          </p:cNvSpPr>
          <p:nvPr/>
        </p:nvSpPr>
        <p:spPr bwMode="auto">
          <a:xfrm>
            <a:off x="6304956" y="3347168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9" name="直線コネクタ 28"/>
          <p:cNvCxnSpPr>
            <a:cxnSpLocks noChangeShapeType="1"/>
          </p:cNvCxnSpPr>
          <p:nvPr/>
        </p:nvCxnSpPr>
        <p:spPr bwMode="auto">
          <a:xfrm>
            <a:off x="575816" y="4139256"/>
            <a:ext cx="928903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" name="Text Box 8"/>
          <p:cNvSpPr txBox="1">
            <a:spLocks noChangeArrowheads="1"/>
          </p:cNvSpPr>
          <p:nvPr/>
        </p:nvSpPr>
        <p:spPr bwMode="auto">
          <a:xfrm>
            <a:off x="287784" y="2843112"/>
            <a:ext cx="1128670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u="sng" dirty="0">
                <a:latin typeface="Arial" pitchFamily="34" charset="0"/>
                <a:cs typeface="Arial" pitchFamily="34" charset="0"/>
              </a:rPr>
              <a:t>To EOA</a:t>
            </a:r>
            <a:endParaRPr lang="en-US" altLang="ja-JP" sz="1600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8"/>
          <p:cNvSpPr txBox="1">
            <a:spLocks noChangeArrowheads="1"/>
          </p:cNvSpPr>
          <p:nvPr/>
        </p:nvSpPr>
        <p:spPr bwMode="auto">
          <a:xfrm>
            <a:off x="215776" y="5796061"/>
            <a:ext cx="1128670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u="sng" dirty="0">
                <a:latin typeface="Arial" pitchFamily="34" charset="0"/>
                <a:cs typeface="Arial" pitchFamily="34" charset="0"/>
              </a:rPr>
              <a:t>To CA</a:t>
            </a:r>
            <a:endParaRPr lang="en-US" altLang="ja-JP" sz="1600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384128" y="827509"/>
            <a:ext cx="136790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u="sng" dirty="0">
                <a:latin typeface="Arial" pitchFamily="34" charset="0"/>
                <a:cs typeface="Arial" pitchFamily="34" charset="0"/>
              </a:rPr>
              <a:t>From EOA</a:t>
            </a:r>
            <a:endParaRPr lang="en-US" altLang="ja-JP" sz="1600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7704856" y="827509"/>
            <a:ext cx="136790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u="sng" dirty="0">
                <a:latin typeface="Arial" pitchFamily="34" charset="0"/>
                <a:cs typeface="Arial" pitchFamily="34" charset="0"/>
              </a:rPr>
              <a:t>From CA</a:t>
            </a:r>
            <a:endParaRPr lang="en-US" altLang="ja-JP" sz="1600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1871712" y="827509"/>
            <a:ext cx="179846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By Transaction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6408464" y="827509"/>
            <a:ext cx="1511920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By EVM code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角丸四角形 180"/>
          <p:cNvSpPr/>
          <p:nvPr/>
        </p:nvSpPr>
        <p:spPr>
          <a:xfrm>
            <a:off x="8541121" y="2253859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>
            <a:off x="8496696" y="2294825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8"/>
          <p:cNvSpPr txBox="1">
            <a:spLocks noChangeArrowheads="1"/>
          </p:cNvSpPr>
          <p:nvPr/>
        </p:nvSpPr>
        <p:spPr bwMode="auto">
          <a:xfrm>
            <a:off x="7200552" y="3275160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9" name="直線矢印コネクタ 188"/>
          <p:cNvCxnSpPr/>
          <p:nvPr/>
        </p:nvCxnSpPr>
        <p:spPr>
          <a:xfrm flipH="1">
            <a:off x="7272560" y="2554873"/>
            <a:ext cx="1080120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 Box 8"/>
          <p:cNvSpPr txBox="1">
            <a:spLocks noChangeArrowheads="1"/>
          </p:cNvSpPr>
          <p:nvPr/>
        </p:nvSpPr>
        <p:spPr bwMode="auto">
          <a:xfrm>
            <a:off x="7200552" y="6084093"/>
            <a:ext cx="1252226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角丸四角形 193"/>
          <p:cNvSpPr/>
          <p:nvPr/>
        </p:nvSpPr>
        <p:spPr>
          <a:xfrm>
            <a:off x="8541121" y="6185903"/>
            <a:ext cx="829944" cy="474254"/>
          </a:xfrm>
          <a:prstGeom prst="roundRect">
            <a:avLst>
              <a:gd name="adj" fmla="val 10932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2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5" name="Text Box 8"/>
          <p:cNvSpPr txBox="1">
            <a:spLocks noChangeArrowheads="1"/>
          </p:cNvSpPr>
          <p:nvPr/>
        </p:nvSpPr>
        <p:spPr bwMode="auto">
          <a:xfrm>
            <a:off x="8496696" y="6226869"/>
            <a:ext cx="895596" cy="3676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>
            <a:off x="7272560" y="6416356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984528" y="6461251"/>
            <a:ext cx="360040" cy="270914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984528" y="3563813"/>
            <a:ext cx="360040" cy="270914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GB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Decentralised</a:t>
            </a: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database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[E3], [E7] Ch.7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Globally shared, transactional database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87984" y="6300365"/>
            <a:ext cx="73448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 blockchain is a globally shared, transactional database.</a:t>
            </a:r>
          </a:p>
        </p:txBody>
      </p:sp>
      <p:sp>
        <p:nvSpPr>
          <p:cNvPr id="17" name="フローチャート : 磁気ディスク 16"/>
          <p:cNvSpPr/>
          <p:nvPr/>
        </p:nvSpPr>
        <p:spPr>
          <a:xfrm>
            <a:off x="4413944" y="2900483"/>
            <a:ext cx="1418456" cy="1167386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104208" y="3412168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cxnSp>
        <p:nvCxnSpPr>
          <p:cNvPr id="52" name="直線コネクタ 17"/>
          <p:cNvCxnSpPr>
            <a:cxnSpLocks noChangeShapeType="1"/>
          </p:cNvCxnSpPr>
          <p:nvPr/>
        </p:nvCxnSpPr>
        <p:spPr bwMode="auto">
          <a:xfrm flipH="1" flipV="1">
            <a:off x="3168104" y="2339677"/>
            <a:ext cx="1008112" cy="64807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17"/>
          <p:cNvCxnSpPr>
            <a:cxnSpLocks noChangeShapeType="1"/>
          </p:cNvCxnSpPr>
          <p:nvPr/>
        </p:nvCxnSpPr>
        <p:spPr bwMode="auto">
          <a:xfrm flipH="1">
            <a:off x="2808064" y="3779837"/>
            <a:ext cx="1224136" cy="14401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17"/>
          <p:cNvCxnSpPr>
            <a:cxnSpLocks noChangeShapeType="1"/>
          </p:cNvCxnSpPr>
          <p:nvPr/>
        </p:nvCxnSpPr>
        <p:spPr bwMode="auto">
          <a:xfrm flipH="1">
            <a:off x="3888184" y="4355901"/>
            <a:ext cx="792088" cy="86409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17"/>
          <p:cNvCxnSpPr>
            <a:cxnSpLocks noChangeShapeType="1"/>
          </p:cNvCxnSpPr>
          <p:nvPr/>
        </p:nvCxnSpPr>
        <p:spPr bwMode="auto">
          <a:xfrm flipH="1" flipV="1">
            <a:off x="4536256" y="1907629"/>
            <a:ext cx="360040" cy="79208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17"/>
          <p:cNvCxnSpPr>
            <a:cxnSpLocks noChangeShapeType="1"/>
          </p:cNvCxnSpPr>
          <p:nvPr/>
        </p:nvCxnSpPr>
        <p:spPr bwMode="auto">
          <a:xfrm flipV="1">
            <a:off x="5760392" y="2051645"/>
            <a:ext cx="864096" cy="72008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17"/>
          <p:cNvCxnSpPr>
            <a:cxnSpLocks noChangeShapeType="1"/>
          </p:cNvCxnSpPr>
          <p:nvPr/>
        </p:nvCxnSpPr>
        <p:spPr bwMode="auto">
          <a:xfrm flipV="1">
            <a:off x="6120432" y="2915741"/>
            <a:ext cx="1440160" cy="50405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17"/>
          <p:cNvCxnSpPr>
            <a:cxnSpLocks noChangeShapeType="1"/>
          </p:cNvCxnSpPr>
          <p:nvPr/>
        </p:nvCxnSpPr>
        <p:spPr bwMode="auto">
          <a:xfrm>
            <a:off x="6264448" y="3923853"/>
            <a:ext cx="1080120" cy="57606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17"/>
          <p:cNvCxnSpPr>
            <a:cxnSpLocks noChangeShapeType="1"/>
          </p:cNvCxnSpPr>
          <p:nvPr/>
        </p:nvCxnSpPr>
        <p:spPr bwMode="auto">
          <a:xfrm>
            <a:off x="5400352" y="4283893"/>
            <a:ext cx="504056" cy="86409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4176216" y="1115541"/>
            <a:ext cx="288032" cy="606426"/>
            <a:chOff x="7488584" y="1187549"/>
            <a:chExt cx="288032" cy="606426"/>
          </a:xfrm>
        </p:grpSpPr>
        <p:sp>
          <p:nvSpPr>
            <p:cNvPr id="44" name="円/楕円 43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2592040" y="1547589"/>
            <a:ext cx="288032" cy="606426"/>
            <a:chOff x="7488584" y="1187549"/>
            <a:chExt cx="288032" cy="606426"/>
          </a:xfrm>
        </p:grpSpPr>
        <p:sp>
          <p:nvSpPr>
            <p:cNvPr id="54" name="円/楕円 53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2159992" y="3491805"/>
            <a:ext cx="288032" cy="606426"/>
            <a:chOff x="7488584" y="1187549"/>
            <a:chExt cx="288032" cy="606426"/>
          </a:xfrm>
        </p:grpSpPr>
        <p:sp>
          <p:nvSpPr>
            <p:cNvPr id="61" name="円/楕円 60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3456136" y="5219997"/>
            <a:ext cx="288032" cy="606426"/>
            <a:chOff x="7488584" y="1187549"/>
            <a:chExt cx="288032" cy="606426"/>
          </a:xfrm>
        </p:grpSpPr>
        <p:sp>
          <p:nvSpPr>
            <p:cNvPr id="69" name="円/楕円 68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5976416" y="5292005"/>
            <a:ext cx="288032" cy="606426"/>
            <a:chOff x="7488584" y="1187549"/>
            <a:chExt cx="288032" cy="606426"/>
          </a:xfrm>
        </p:grpSpPr>
        <p:sp>
          <p:nvSpPr>
            <p:cNvPr id="73" name="円/楕円 72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7632600" y="4571925"/>
            <a:ext cx="288032" cy="606426"/>
            <a:chOff x="7488584" y="1187549"/>
            <a:chExt cx="288032" cy="606426"/>
          </a:xfrm>
        </p:grpSpPr>
        <p:sp>
          <p:nvSpPr>
            <p:cNvPr id="77" name="円/楕円 76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7848624" y="2339677"/>
            <a:ext cx="288032" cy="606426"/>
            <a:chOff x="7488584" y="1187549"/>
            <a:chExt cx="288032" cy="606426"/>
          </a:xfrm>
        </p:grpSpPr>
        <p:sp>
          <p:nvSpPr>
            <p:cNvPr id="81" name="円/楕円 80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6840512" y="1259557"/>
            <a:ext cx="288032" cy="606426"/>
            <a:chOff x="7488584" y="1187549"/>
            <a:chExt cx="288032" cy="606426"/>
          </a:xfrm>
        </p:grpSpPr>
        <p:sp>
          <p:nvSpPr>
            <p:cNvPr id="85" name="円/楕円 84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[E3], [E7] Ch.7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Decentralised database</a:t>
            </a:r>
          </a:p>
        </p:txBody>
      </p:sp>
      <p:grpSp>
        <p:nvGrpSpPr>
          <p:cNvPr id="2" name="グループ化 76"/>
          <p:cNvGrpSpPr/>
          <p:nvPr/>
        </p:nvGrpSpPr>
        <p:grpSpPr>
          <a:xfrm>
            <a:off x="2304008" y="2267669"/>
            <a:ext cx="2016224" cy="591322"/>
            <a:chOff x="3600152" y="3188515"/>
            <a:chExt cx="2016224" cy="591322"/>
          </a:xfrm>
        </p:grpSpPr>
        <p:sp>
          <p:nvSpPr>
            <p:cNvPr id="17" name="フローチャート : 磁気ディスク 16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cxnSp>
        <p:nvCxnSpPr>
          <p:cNvPr id="51" name="直線矢印コネクタ 50"/>
          <p:cNvCxnSpPr/>
          <p:nvPr/>
        </p:nvCxnSpPr>
        <p:spPr>
          <a:xfrm flipH="1">
            <a:off x="-432296" y="1619597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17"/>
          <p:cNvCxnSpPr>
            <a:cxnSpLocks noChangeShapeType="1"/>
          </p:cNvCxnSpPr>
          <p:nvPr/>
        </p:nvCxnSpPr>
        <p:spPr bwMode="auto">
          <a:xfrm flipH="1" flipV="1">
            <a:off x="2952080" y="1979637"/>
            <a:ext cx="226876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17"/>
          <p:cNvCxnSpPr>
            <a:cxnSpLocks noChangeShapeType="1"/>
          </p:cNvCxnSpPr>
          <p:nvPr/>
        </p:nvCxnSpPr>
        <p:spPr bwMode="auto">
          <a:xfrm flipH="1" flipV="1">
            <a:off x="3744168" y="2699717"/>
            <a:ext cx="1728192" cy="1656184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77"/>
          <p:cNvGrpSpPr/>
          <p:nvPr/>
        </p:nvGrpSpPr>
        <p:grpSpPr>
          <a:xfrm>
            <a:off x="2015976" y="3995861"/>
            <a:ext cx="2016224" cy="591322"/>
            <a:chOff x="3600152" y="3188515"/>
            <a:chExt cx="2016224" cy="591322"/>
          </a:xfrm>
        </p:grpSpPr>
        <p:sp>
          <p:nvSpPr>
            <p:cNvPr id="79" name="フローチャート : 磁気ディスク 78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grpSp>
        <p:nvGrpSpPr>
          <p:cNvPr id="13" name="グループ化 80"/>
          <p:cNvGrpSpPr/>
          <p:nvPr/>
        </p:nvGrpSpPr>
        <p:grpSpPr>
          <a:xfrm>
            <a:off x="3312120" y="4787949"/>
            <a:ext cx="2016224" cy="591322"/>
            <a:chOff x="3600152" y="3188515"/>
            <a:chExt cx="2016224" cy="591322"/>
          </a:xfrm>
        </p:grpSpPr>
        <p:sp>
          <p:nvSpPr>
            <p:cNvPr id="82" name="フローチャート : 磁気ディスク 81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grpSp>
        <p:nvGrpSpPr>
          <p:cNvPr id="14" name="グループ化 83"/>
          <p:cNvGrpSpPr/>
          <p:nvPr/>
        </p:nvGrpSpPr>
        <p:grpSpPr>
          <a:xfrm>
            <a:off x="6120432" y="3923853"/>
            <a:ext cx="2016224" cy="591322"/>
            <a:chOff x="3600152" y="3188515"/>
            <a:chExt cx="2016224" cy="591322"/>
          </a:xfrm>
        </p:grpSpPr>
        <p:sp>
          <p:nvSpPr>
            <p:cNvPr id="85" name="フローチャート : 磁気ディスク 84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6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grpSp>
        <p:nvGrpSpPr>
          <p:cNvPr id="15" name="グループ化 92"/>
          <p:cNvGrpSpPr/>
          <p:nvPr/>
        </p:nvGrpSpPr>
        <p:grpSpPr>
          <a:xfrm>
            <a:off x="4248224" y="1475581"/>
            <a:ext cx="2016224" cy="591322"/>
            <a:chOff x="3600152" y="3188515"/>
            <a:chExt cx="2016224" cy="591322"/>
          </a:xfrm>
        </p:grpSpPr>
        <p:sp>
          <p:nvSpPr>
            <p:cNvPr id="94" name="フローチャート : 磁気ディスク 93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grpSp>
        <p:nvGrpSpPr>
          <p:cNvPr id="16" name="グループ化 95"/>
          <p:cNvGrpSpPr/>
          <p:nvPr/>
        </p:nvGrpSpPr>
        <p:grpSpPr>
          <a:xfrm>
            <a:off x="5400352" y="2051645"/>
            <a:ext cx="2016224" cy="591322"/>
            <a:chOff x="3600152" y="3188515"/>
            <a:chExt cx="2016224" cy="591322"/>
          </a:xfrm>
        </p:grpSpPr>
        <p:sp>
          <p:nvSpPr>
            <p:cNvPr id="97" name="フローチャート : 磁気ディスク 96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8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cxnSp>
        <p:nvCxnSpPr>
          <p:cNvPr id="103" name="直線コネクタ 17"/>
          <p:cNvCxnSpPr>
            <a:cxnSpLocks noChangeShapeType="1"/>
          </p:cNvCxnSpPr>
          <p:nvPr/>
        </p:nvCxnSpPr>
        <p:spPr bwMode="auto">
          <a:xfrm flipH="1" flipV="1">
            <a:off x="2509180" y="3779837"/>
            <a:ext cx="226876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7"/>
          <p:cNvCxnSpPr>
            <a:cxnSpLocks noChangeShapeType="1"/>
          </p:cNvCxnSpPr>
          <p:nvPr/>
        </p:nvCxnSpPr>
        <p:spPr bwMode="auto">
          <a:xfrm flipH="1">
            <a:off x="3816176" y="5364013"/>
            <a:ext cx="288032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7"/>
          <p:cNvCxnSpPr>
            <a:cxnSpLocks noChangeShapeType="1"/>
          </p:cNvCxnSpPr>
          <p:nvPr/>
        </p:nvCxnSpPr>
        <p:spPr bwMode="auto">
          <a:xfrm>
            <a:off x="5760392" y="5219997"/>
            <a:ext cx="72008" cy="28803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08"/>
          <p:cNvGrpSpPr/>
          <p:nvPr/>
        </p:nvGrpSpPr>
        <p:grpSpPr>
          <a:xfrm>
            <a:off x="4824288" y="4499917"/>
            <a:ext cx="2016224" cy="591322"/>
            <a:chOff x="3600152" y="3188515"/>
            <a:chExt cx="2016224" cy="591322"/>
          </a:xfrm>
        </p:grpSpPr>
        <p:sp>
          <p:nvSpPr>
            <p:cNvPr id="110" name="フローチャート : 磁気ディスク 109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1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cxnSp>
        <p:nvCxnSpPr>
          <p:cNvPr id="112" name="直線コネクタ 17"/>
          <p:cNvCxnSpPr>
            <a:cxnSpLocks noChangeShapeType="1"/>
          </p:cNvCxnSpPr>
          <p:nvPr/>
        </p:nvCxnSpPr>
        <p:spPr bwMode="auto">
          <a:xfrm>
            <a:off x="7344568" y="4571925"/>
            <a:ext cx="144016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7"/>
          <p:cNvCxnSpPr>
            <a:cxnSpLocks noChangeShapeType="1"/>
          </p:cNvCxnSpPr>
          <p:nvPr/>
        </p:nvCxnSpPr>
        <p:spPr bwMode="auto">
          <a:xfrm flipH="1" flipV="1">
            <a:off x="4597412" y="1547589"/>
            <a:ext cx="226876" cy="2160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7"/>
          <p:cNvCxnSpPr>
            <a:cxnSpLocks noChangeShapeType="1"/>
          </p:cNvCxnSpPr>
          <p:nvPr/>
        </p:nvCxnSpPr>
        <p:spPr bwMode="auto">
          <a:xfrm flipV="1">
            <a:off x="6552480" y="1763613"/>
            <a:ext cx="216024" cy="14401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7"/>
          <p:cNvCxnSpPr>
            <a:cxnSpLocks noChangeShapeType="1"/>
          </p:cNvCxnSpPr>
          <p:nvPr/>
        </p:nvCxnSpPr>
        <p:spPr bwMode="auto">
          <a:xfrm flipV="1">
            <a:off x="7488584" y="2771725"/>
            <a:ext cx="216024" cy="14401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7"/>
          <p:cNvCxnSpPr>
            <a:cxnSpLocks noChangeShapeType="1"/>
          </p:cNvCxnSpPr>
          <p:nvPr/>
        </p:nvCxnSpPr>
        <p:spPr bwMode="auto">
          <a:xfrm flipV="1">
            <a:off x="3240112" y="2915741"/>
            <a:ext cx="432048" cy="936104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7"/>
          <p:cNvCxnSpPr>
            <a:cxnSpLocks noChangeShapeType="1"/>
          </p:cNvCxnSpPr>
          <p:nvPr/>
        </p:nvCxnSpPr>
        <p:spPr bwMode="auto">
          <a:xfrm flipV="1">
            <a:off x="4608264" y="2771725"/>
            <a:ext cx="1728192" cy="1944216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7"/>
          <p:cNvCxnSpPr>
            <a:cxnSpLocks noChangeShapeType="1"/>
          </p:cNvCxnSpPr>
          <p:nvPr/>
        </p:nvCxnSpPr>
        <p:spPr bwMode="auto">
          <a:xfrm flipH="1" flipV="1">
            <a:off x="5184328" y="2195661"/>
            <a:ext cx="1512168" cy="180020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7"/>
          <p:cNvCxnSpPr>
            <a:cxnSpLocks noChangeShapeType="1"/>
          </p:cNvCxnSpPr>
          <p:nvPr/>
        </p:nvCxnSpPr>
        <p:spPr bwMode="auto">
          <a:xfrm flipV="1">
            <a:off x="3528144" y="2267669"/>
            <a:ext cx="1584176" cy="1656184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7"/>
          <p:cNvCxnSpPr>
            <a:cxnSpLocks noChangeShapeType="1"/>
          </p:cNvCxnSpPr>
          <p:nvPr/>
        </p:nvCxnSpPr>
        <p:spPr bwMode="auto">
          <a:xfrm flipV="1">
            <a:off x="3528144" y="2555701"/>
            <a:ext cx="2448272" cy="1512168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33"/>
          <p:cNvGrpSpPr/>
          <p:nvPr/>
        </p:nvGrpSpPr>
        <p:grpSpPr>
          <a:xfrm>
            <a:off x="6048424" y="2843733"/>
            <a:ext cx="2016224" cy="591322"/>
            <a:chOff x="3600152" y="3188515"/>
            <a:chExt cx="2016224" cy="591322"/>
          </a:xfrm>
        </p:grpSpPr>
        <p:sp>
          <p:nvSpPr>
            <p:cNvPr id="135" name="フローチャート : 磁気ディスク 134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6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cxnSp>
        <p:nvCxnSpPr>
          <p:cNvPr id="137" name="直線コネクタ 17"/>
          <p:cNvCxnSpPr>
            <a:cxnSpLocks noChangeShapeType="1"/>
          </p:cNvCxnSpPr>
          <p:nvPr/>
        </p:nvCxnSpPr>
        <p:spPr bwMode="auto">
          <a:xfrm flipV="1">
            <a:off x="5832400" y="3419797"/>
            <a:ext cx="864096" cy="936104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7"/>
          <p:cNvCxnSpPr>
            <a:cxnSpLocks noChangeShapeType="1"/>
          </p:cNvCxnSpPr>
          <p:nvPr/>
        </p:nvCxnSpPr>
        <p:spPr bwMode="auto">
          <a:xfrm>
            <a:off x="4752280" y="4787949"/>
            <a:ext cx="576064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7"/>
          <p:cNvCxnSpPr>
            <a:cxnSpLocks noChangeShapeType="1"/>
          </p:cNvCxnSpPr>
          <p:nvPr/>
        </p:nvCxnSpPr>
        <p:spPr bwMode="auto">
          <a:xfrm>
            <a:off x="6912520" y="3491805"/>
            <a:ext cx="82860" cy="36004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7"/>
          <p:cNvCxnSpPr>
            <a:cxnSpLocks noChangeShapeType="1"/>
          </p:cNvCxnSpPr>
          <p:nvPr/>
        </p:nvCxnSpPr>
        <p:spPr bwMode="auto">
          <a:xfrm>
            <a:off x="3600152" y="4355901"/>
            <a:ext cx="504056" cy="36004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1583928" y="6300365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 blockchain is a globally shared,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decentralised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, transactional database.</a:t>
            </a:r>
          </a:p>
        </p:txBody>
      </p:sp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4608264" y="3131765"/>
            <a:ext cx="115212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P2P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grpSp>
        <p:nvGrpSpPr>
          <p:cNvPr id="92" name="グループ化 91"/>
          <p:cNvGrpSpPr/>
          <p:nvPr/>
        </p:nvGrpSpPr>
        <p:grpSpPr>
          <a:xfrm>
            <a:off x="4176216" y="1115541"/>
            <a:ext cx="288032" cy="606426"/>
            <a:chOff x="7488584" y="1187549"/>
            <a:chExt cx="288032" cy="606426"/>
          </a:xfrm>
        </p:grpSpPr>
        <p:sp>
          <p:nvSpPr>
            <p:cNvPr id="93" name="円/楕円 92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2592040" y="1547589"/>
            <a:ext cx="288032" cy="606426"/>
            <a:chOff x="7488584" y="1187549"/>
            <a:chExt cx="288032" cy="606426"/>
          </a:xfrm>
        </p:grpSpPr>
        <p:sp>
          <p:nvSpPr>
            <p:cNvPr id="108" name="円/楕円 107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2149140" y="3491805"/>
            <a:ext cx="288032" cy="606426"/>
            <a:chOff x="7488584" y="1187549"/>
            <a:chExt cx="288032" cy="606426"/>
          </a:xfrm>
        </p:grpSpPr>
        <p:sp>
          <p:nvSpPr>
            <p:cNvPr id="117" name="円/楕円 116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3456136" y="5219997"/>
            <a:ext cx="288032" cy="606426"/>
            <a:chOff x="7488584" y="1187549"/>
            <a:chExt cx="288032" cy="606426"/>
          </a:xfrm>
        </p:grpSpPr>
        <p:sp>
          <p:nvSpPr>
            <p:cNvPr id="123" name="円/楕円 122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5976416" y="5292005"/>
            <a:ext cx="288032" cy="606426"/>
            <a:chOff x="7488584" y="1187549"/>
            <a:chExt cx="288032" cy="606426"/>
          </a:xfrm>
        </p:grpSpPr>
        <p:sp>
          <p:nvSpPr>
            <p:cNvPr id="131" name="円/楕円 130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7632600" y="4571925"/>
            <a:ext cx="288032" cy="606426"/>
            <a:chOff x="7488584" y="1187549"/>
            <a:chExt cx="288032" cy="606426"/>
          </a:xfrm>
        </p:grpSpPr>
        <p:sp>
          <p:nvSpPr>
            <p:cNvPr id="138" name="円/楕円 137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44" name="グループ化 143"/>
          <p:cNvGrpSpPr/>
          <p:nvPr/>
        </p:nvGrpSpPr>
        <p:grpSpPr>
          <a:xfrm>
            <a:off x="7848624" y="2339677"/>
            <a:ext cx="288032" cy="606426"/>
            <a:chOff x="7488584" y="1187549"/>
            <a:chExt cx="288032" cy="606426"/>
          </a:xfrm>
        </p:grpSpPr>
        <p:sp>
          <p:nvSpPr>
            <p:cNvPr id="145" name="円/楕円 144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48" name="グループ化 147"/>
          <p:cNvGrpSpPr/>
          <p:nvPr/>
        </p:nvGrpSpPr>
        <p:grpSpPr>
          <a:xfrm>
            <a:off x="6840512" y="1259557"/>
            <a:ext cx="288032" cy="606426"/>
            <a:chOff x="7488584" y="1187549"/>
            <a:chExt cx="288032" cy="606426"/>
          </a:xfrm>
        </p:grpSpPr>
        <p:sp>
          <p:nvSpPr>
            <p:cNvPr id="149" name="円/楕円 148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[E3],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P2P network inter nodes</a:t>
            </a: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1367904" y="4211885"/>
            <a:ext cx="1872208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直線コネクタ 17"/>
          <p:cNvCxnSpPr>
            <a:cxnSpLocks noChangeShapeType="1"/>
          </p:cNvCxnSpPr>
          <p:nvPr/>
        </p:nvCxnSpPr>
        <p:spPr bwMode="auto">
          <a:xfrm flipV="1">
            <a:off x="2232000" y="2771725"/>
            <a:ext cx="0" cy="12241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12"/>
          <p:cNvGrpSpPr/>
          <p:nvPr/>
        </p:nvGrpSpPr>
        <p:grpSpPr>
          <a:xfrm>
            <a:off x="1223888" y="4427909"/>
            <a:ext cx="2016224" cy="591322"/>
            <a:chOff x="3600152" y="3188515"/>
            <a:chExt cx="2016224" cy="591322"/>
          </a:xfrm>
        </p:grpSpPr>
        <p:sp>
          <p:nvSpPr>
            <p:cNvPr id="114" name="フローチャート : 磁気ディスク 113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7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sp>
        <p:nvSpPr>
          <p:cNvPr id="13" name="円弧 12"/>
          <p:cNvSpPr/>
          <p:nvPr/>
        </p:nvSpPr>
        <p:spPr>
          <a:xfrm flipH="1" flipV="1">
            <a:off x="2808064" y="4571925"/>
            <a:ext cx="2304256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円弧 13"/>
          <p:cNvSpPr/>
          <p:nvPr/>
        </p:nvSpPr>
        <p:spPr>
          <a:xfrm flipH="1" flipV="1">
            <a:off x="2087984" y="4571925"/>
            <a:ext cx="5760640" cy="1296144"/>
          </a:xfrm>
          <a:prstGeom prst="arc">
            <a:avLst>
              <a:gd name="adj1" fmla="val 11081557"/>
              <a:gd name="adj2" fmla="val 21380488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円弧 14"/>
          <p:cNvSpPr/>
          <p:nvPr/>
        </p:nvSpPr>
        <p:spPr>
          <a:xfrm flipH="1" flipV="1">
            <a:off x="5112320" y="4859957"/>
            <a:ext cx="1224136" cy="864096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19832" y="3635821"/>
            <a:ext cx="172819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node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248224" y="4211885"/>
            <a:ext cx="1872208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グループ化 112"/>
          <p:cNvGrpSpPr/>
          <p:nvPr/>
        </p:nvGrpSpPr>
        <p:grpSpPr>
          <a:xfrm>
            <a:off x="4104208" y="4427909"/>
            <a:ext cx="2016224" cy="591322"/>
            <a:chOff x="3600152" y="3188515"/>
            <a:chExt cx="2016224" cy="591322"/>
          </a:xfrm>
        </p:grpSpPr>
        <p:sp>
          <p:nvSpPr>
            <p:cNvPr id="19" name="フローチャート : 磁気ディスク 18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272560" y="4211885"/>
            <a:ext cx="1872208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グループ化 112"/>
          <p:cNvGrpSpPr/>
          <p:nvPr/>
        </p:nvGrpSpPr>
        <p:grpSpPr>
          <a:xfrm>
            <a:off x="7128544" y="4427909"/>
            <a:ext cx="2016224" cy="591322"/>
            <a:chOff x="3600152" y="3188515"/>
            <a:chExt cx="2016224" cy="591322"/>
          </a:xfrm>
        </p:grpSpPr>
        <p:sp>
          <p:nvSpPr>
            <p:cNvPr id="24" name="フローチャート : 磁気ディスク 23"/>
            <p:cNvSpPr/>
            <p:nvPr/>
          </p:nvSpPr>
          <p:spPr>
            <a:xfrm>
              <a:off x="4259867" y="3188515"/>
              <a:ext cx="718498" cy="591322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14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3600152" y="3412168"/>
              <a:ext cx="2016224" cy="3600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4" tIns="44997" rIns="90004" bIns="44997"/>
            <a:lstStyle>
              <a:lvl1pPr defTabSz="449263" eaLnBrk="0" hangingPunct="0">
                <a:lnSpc>
                  <a:spcPct val="93000"/>
                </a:lnSpc>
                <a:spcAft>
                  <a:spcPts val="142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lnSpc>
                  <a:spcPct val="93000"/>
                </a:lnSpc>
                <a:spcAft>
                  <a:spcPts val="113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8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lnSpc>
                  <a:spcPct val="93000"/>
                </a:lnSpc>
                <a:spcAft>
                  <a:spcPts val="850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lnSpc>
                  <a:spcPct val="93000"/>
                </a:lnSpc>
                <a:spcAft>
                  <a:spcPts val="575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lnSpc>
                  <a:spcPct val="93000"/>
                </a:lnSpc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117000"/>
                </a:lnSpc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World state</a:t>
              </a: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264448" y="4643933"/>
            <a:ext cx="72008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952080" y="5315468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P2P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直線コネクタ 17"/>
          <p:cNvCxnSpPr>
            <a:cxnSpLocks noChangeShapeType="1"/>
          </p:cNvCxnSpPr>
          <p:nvPr/>
        </p:nvCxnSpPr>
        <p:spPr bwMode="auto">
          <a:xfrm flipV="1">
            <a:off x="5112320" y="2771725"/>
            <a:ext cx="0" cy="12241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17"/>
          <p:cNvCxnSpPr>
            <a:cxnSpLocks noChangeShapeType="1"/>
          </p:cNvCxnSpPr>
          <p:nvPr/>
        </p:nvCxnSpPr>
        <p:spPr bwMode="auto">
          <a:xfrm flipV="1">
            <a:off x="8136656" y="2771725"/>
            <a:ext cx="0" cy="12241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95"/>
          <p:cNvGrpSpPr/>
          <p:nvPr/>
        </p:nvGrpSpPr>
        <p:grpSpPr>
          <a:xfrm>
            <a:off x="4968304" y="2051645"/>
            <a:ext cx="288032" cy="606426"/>
            <a:chOff x="7488584" y="1187549"/>
            <a:chExt cx="288032" cy="606426"/>
          </a:xfrm>
        </p:grpSpPr>
        <p:sp>
          <p:nvSpPr>
            <p:cNvPr id="38" name="円/楕円 37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9" name="グループ化 95"/>
          <p:cNvGrpSpPr/>
          <p:nvPr/>
        </p:nvGrpSpPr>
        <p:grpSpPr>
          <a:xfrm>
            <a:off x="7992640" y="2051645"/>
            <a:ext cx="288032" cy="606426"/>
            <a:chOff x="7488584" y="1187549"/>
            <a:chExt cx="288032" cy="606426"/>
          </a:xfrm>
        </p:grpSpPr>
        <p:sp>
          <p:nvSpPr>
            <p:cNvPr id="50" name="円/楕円 49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3" name="グループ化 95"/>
          <p:cNvGrpSpPr/>
          <p:nvPr/>
        </p:nvGrpSpPr>
        <p:grpSpPr>
          <a:xfrm>
            <a:off x="2087984" y="2051645"/>
            <a:ext cx="288032" cy="606426"/>
            <a:chOff x="7488584" y="1187549"/>
            <a:chExt cx="288032" cy="606426"/>
          </a:xfrm>
        </p:grpSpPr>
        <p:sp>
          <p:nvSpPr>
            <p:cNvPr id="54" name="円/楕円 53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57" name="直線コネクタ 2"/>
          <p:cNvCxnSpPr>
            <a:cxnSpLocks noChangeShapeType="1"/>
          </p:cNvCxnSpPr>
          <p:nvPr/>
        </p:nvCxnSpPr>
        <p:spPr bwMode="auto">
          <a:xfrm>
            <a:off x="647824" y="3419797"/>
            <a:ext cx="856895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600152" y="3635821"/>
            <a:ext cx="172819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node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624488" y="3635821"/>
            <a:ext cx="172819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node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583928" y="6300365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376016" y="6452765"/>
            <a:ext cx="6561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Decentralised nodes constitute Ethereum P2P network.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コネクタ 17"/>
          <p:cNvCxnSpPr>
            <a:cxnSpLocks noChangeShapeType="1"/>
          </p:cNvCxnSpPr>
          <p:nvPr/>
        </p:nvCxnSpPr>
        <p:spPr bwMode="auto">
          <a:xfrm flipV="1">
            <a:off x="7056536" y="2555701"/>
            <a:ext cx="0" cy="216024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17"/>
          <p:cNvCxnSpPr>
            <a:cxnSpLocks noChangeShapeType="1"/>
          </p:cNvCxnSpPr>
          <p:nvPr/>
        </p:nvCxnSpPr>
        <p:spPr bwMode="auto">
          <a:xfrm flipV="1">
            <a:off x="3168104" y="2699717"/>
            <a:ext cx="0" cy="20162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17"/>
          <p:cNvCxnSpPr>
            <a:cxnSpLocks noChangeShapeType="1"/>
          </p:cNvCxnSpPr>
          <p:nvPr/>
        </p:nvCxnSpPr>
        <p:spPr bwMode="auto">
          <a:xfrm flipV="1">
            <a:off x="5112320" y="2699717"/>
            <a:ext cx="0" cy="201622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Appendix A, Ch.4, Ch.7, Ch.8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Interface to a node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409250" y="2483486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64641" y="2483693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コネクタ 2"/>
          <p:cNvCxnSpPr>
            <a:cxnSpLocks noChangeShapeType="1"/>
          </p:cNvCxnSpPr>
          <p:nvPr/>
        </p:nvCxnSpPr>
        <p:spPr bwMode="auto">
          <a:xfrm>
            <a:off x="647824" y="4140001"/>
            <a:ext cx="856895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654596" y="3995985"/>
            <a:ext cx="7058124" cy="2159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Interface (Web3 API)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87784" y="5099444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Ethereum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world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404763" y="82750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External actor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2448024" y="4859957"/>
            <a:ext cx="5364112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77"/>
          <p:cNvGrpSpPr/>
          <p:nvPr/>
        </p:nvGrpSpPr>
        <p:grpSpPr>
          <a:xfrm rot="18900000">
            <a:off x="4537190" y="1638391"/>
            <a:ext cx="386160" cy="162594"/>
            <a:chOff x="2880072" y="5292005"/>
            <a:chExt cx="1368152" cy="576064"/>
          </a:xfrm>
        </p:grpSpPr>
        <p:sp>
          <p:nvSpPr>
            <p:cNvPr id="78" name="円/楕円 77"/>
            <p:cNvSpPr/>
            <p:nvPr/>
          </p:nvSpPr>
          <p:spPr>
            <a:xfrm>
              <a:off x="2880072" y="5292005"/>
              <a:ext cx="576064" cy="57606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3024088" y="5436021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384128" y="5508029"/>
              <a:ext cx="864096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 rot="5400000">
              <a:off x="3960192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 rot="5400000">
              <a:off x="3672160" y="5436021"/>
              <a:ext cx="288032" cy="1440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3" name="グループ化 95"/>
          <p:cNvGrpSpPr/>
          <p:nvPr/>
        </p:nvGrpSpPr>
        <p:grpSpPr>
          <a:xfrm>
            <a:off x="4968304" y="1187549"/>
            <a:ext cx="288032" cy="606426"/>
            <a:chOff x="7488584" y="1187549"/>
            <a:chExt cx="288032" cy="606426"/>
          </a:xfrm>
        </p:grpSpPr>
        <p:sp>
          <p:nvSpPr>
            <p:cNvPr id="97" name="円/楕円 96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4353466" y="2483486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408857" y="2483693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304008" y="2147116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Contract creation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76216" y="2147116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 call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120432" y="2195661"/>
            <a:ext cx="1800200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Inspection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グループ化 44"/>
          <p:cNvGrpSpPr/>
          <p:nvPr/>
        </p:nvGrpSpPr>
        <p:grpSpPr>
          <a:xfrm>
            <a:off x="3744168" y="2699717"/>
            <a:ext cx="384042" cy="288032"/>
            <a:chOff x="5544368" y="1619597"/>
            <a:chExt cx="480053" cy="360040"/>
          </a:xfrm>
        </p:grpSpPr>
        <p:sp>
          <p:nvSpPr>
            <p:cNvPr id="43" name="フローチャート : 他ページ結合子 42"/>
            <p:cNvSpPr/>
            <p:nvPr/>
          </p:nvSpPr>
          <p:spPr>
            <a:xfrm>
              <a:off x="5544368" y="1619597"/>
              <a:ext cx="480053" cy="360040"/>
            </a:xfrm>
            <a:prstGeom prst="flowChartOffpageConnector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5664381" y="1679604"/>
              <a:ext cx="229809" cy="205619"/>
            </a:xfrm>
            <a:custGeom>
              <a:avLst/>
              <a:gdLst>
                <a:gd name="connsiteX0" fmla="*/ 0 w 275771"/>
                <a:gd name="connsiteY0" fmla="*/ 130629 h 246743"/>
                <a:gd name="connsiteX1" fmla="*/ 101600 w 275771"/>
                <a:gd name="connsiteY1" fmla="*/ 246743 h 246743"/>
                <a:gd name="connsiteX2" fmla="*/ 275771 w 275771"/>
                <a:gd name="connsiteY2" fmla="*/ 0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1" h="246743">
                  <a:moveTo>
                    <a:pt x="0" y="130629"/>
                  </a:moveTo>
                  <a:lnTo>
                    <a:pt x="101600" y="246743"/>
                  </a:lnTo>
                  <a:lnTo>
                    <a:pt x="275771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5"/>
          <p:cNvGrpSpPr/>
          <p:nvPr/>
        </p:nvGrpSpPr>
        <p:grpSpPr>
          <a:xfrm>
            <a:off x="5760392" y="2699717"/>
            <a:ext cx="384042" cy="288032"/>
            <a:chOff x="5544368" y="1619597"/>
            <a:chExt cx="480053" cy="360040"/>
          </a:xfrm>
        </p:grpSpPr>
        <p:sp>
          <p:nvSpPr>
            <p:cNvPr id="47" name="フローチャート : 他ページ結合子 46"/>
            <p:cNvSpPr/>
            <p:nvPr/>
          </p:nvSpPr>
          <p:spPr>
            <a:xfrm>
              <a:off x="5544368" y="1619597"/>
              <a:ext cx="480053" cy="360040"/>
            </a:xfrm>
            <a:prstGeom prst="flowChartOffpageConnector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1038" algn="l"/>
                  <a:tab pos="4940300" algn="l"/>
                  <a:tab pos="5389563" algn="l"/>
                  <a:tab pos="5838825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5664381" y="1679604"/>
              <a:ext cx="229809" cy="205619"/>
            </a:xfrm>
            <a:custGeom>
              <a:avLst/>
              <a:gdLst>
                <a:gd name="connsiteX0" fmla="*/ 0 w 275771"/>
                <a:gd name="connsiteY0" fmla="*/ 130629 h 246743"/>
                <a:gd name="connsiteX1" fmla="*/ 101600 w 275771"/>
                <a:gd name="connsiteY1" fmla="*/ 246743 h 246743"/>
                <a:gd name="connsiteX2" fmla="*/ 275771 w 275771"/>
                <a:gd name="connsiteY2" fmla="*/ 0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1" h="246743">
                  <a:moveTo>
                    <a:pt x="0" y="130629"/>
                  </a:moveTo>
                  <a:lnTo>
                    <a:pt x="101600" y="246743"/>
                  </a:lnTo>
                  <a:lnTo>
                    <a:pt x="275771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4392240" y="5003973"/>
            <a:ext cx="1368152" cy="720080"/>
          </a:xfrm>
          <a:prstGeom prst="roundRect">
            <a:avLst>
              <a:gd name="adj" fmla="val 24495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349276" y="5219997"/>
            <a:ext cx="1411116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3384128" y="6012085"/>
            <a:ext cx="3456384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 node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(Geth, Parity, ...)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655936" y="6516389"/>
            <a:ext cx="7497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External actors access the Ethereum world through Ethereum nodes.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Atomicity and order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Atomicity of transaction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3904801" y="1835414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960192" y="1835621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grpSp>
        <p:nvGrpSpPr>
          <p:cNvPr id="2" name="グループ化 79"/>
          <p:cNvGrpSpPr/>
          <p:nvPr/>
        </p:nvGrpSpPr>
        <p:grpSpPr>
          <a:xfrm>
            <a:off x="4552873" y="1619597"/>
            <a:ext cx="182587" cy="664790"/>
            <a:chOff x="3057525" y="2466975"/>
            <a:chExt cx="253454" cy="1057275"/>
          </a:xfrm>
        </p:grpSpPr>
        <p:sp>
          <p:nvSpPr>
            <p:cNvPr id="77" name="フリーフォーム 76"/>
            <p:cNvSpPr/>
            <p:nvPr/>
          </p:nvSpPr>
          <p:spPr>
            <a:xfrm>
              <a:off x="3057525" y="2466975"/>
              <a:ext cx="142875" cy="1057275"/>
            </a:xfrm>
            <a:custGeom>
              <a:avLst/>
              <a:gdLst>
                <a:gd name="connsiteX0" fmla="*/ 28575 w 142875"/>
                <a:gd name="connsiteY0" fmla="*/ 0 h 1057275"/>
                <a:gd name="connsiteX1" fmla="*/ 133350 w 142875"/>
                <a:gd name="connsiteY1" fmla="*/ 247650 h 1057275"/>
                <a:gd name="connsiteX2" fmla="*/ 9525 w 142875"/>
                <a:gd name="connsiteY2" fmla="*/ 476250 h 1057275"/>
                <a:gd name="connsiteX3" fmla="*/ 142875 w 142875"/>
                <a:gd name="connsiteY3" fmla="*/ 657225 h 1057275"/>
                <a:gd name="connsiteX4" fmla="*/ 0 w 142875"/>
                <a:gd name="connsiteY4" fmla="*/ 857250 h 1057275"/>
                <a:gd name="connsiteX5" fmla="*/ 142875 w 142875"/>
                <a:gd name="connsiteY5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1057275">
                  <a:moveTo>
                    <a:pt x="28575" y="0"/>
                  </a:moveTo>
                  <a:lnTo>
                    <a:pt x="133350" y="247650"/>
                  </a:lnTo>
                  <a:lnTo>
                    <a:pt x="9525" y="476250"/>
                  </a:lnTo>
                  <a:lnTo>
                    <a:pt x="142875" y="657225"/>
                  </a:lnTo>
                  <a:lnTo>
                    <a:pt x="0" y="857250"/>
                  </a:lnTo>
                  <a:lnTo>
                    <a:pt x="142875" y="1057275"/>
                  </a:lnTo>
                </a:path>
              </a:pathLst>
            </a:custGeom>
            <a:ln w="28575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3168104" y="2466975"/>
              <a:ext cx="142875" cy="1057275"/>
            </a:xfrm>
            <a:custGeom>
              <a:avLst/>
              <a:gdLst>
                <a:gd name="connsiteX0" fmla="*/ 28575 w 142875"/>
                <a:gd name="connsiteY0" fmla="*/ 0 h 1057275"/>
                <a:gd name="connsiteX1" fmla="*/ 133350 w 142875"/>
                <a:gd name="connsiteY1" fmla="*/ 247650 h 1057275"/>
                <a:gd name="connsiteX2" fmla="*/ 9525 w 142875"/>
                <a:gd name="connsiteY2" fmla="*/ 476250 h 1057275"/>
                <a:gd name="connsiteX3" fmla="*/ 142875 w 142875"/>
                <a:gd name="connsiteY3" fmla="*/ 657225 h 1057275"/>
                <a:gd name="connsiteX4" fmla="*/ 0 w 142875"/>
                <a:gd name="connsiteY4" fmla="*/ 857250 h 1057275"/>
                <a:gd name="connsiteX5" fmla="*/ 142875 w 142875"/>
                <a:gd name="connsiteY5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1057275">
                  <a:moveTo>
                    <a:pt x="28575" y="0"/>
                  </a:moveTo>
                  <a:lnTo>
                    <a:pt x="133350" y="247650"/>
                  </a:lnTo>
                  <a:lnTo>
                    <a:pt x="9525" y="476250"/>
                  </a:lnTo>
                  <a:lnTo>
                    <a:pt x="142875" y="657225"/>
                  </a:lnTo>
                  <a:lnTo>
                    <a:pt x="0" y="857250"/>
                  </a:lnTo>
                  <a:lnTo>
                    <a:pt x="142875" y="1057275"/>
                  </a:lnTo>
                </a:path>
              </a:pathLst>
            </a:custGeom>
            <a:ln w="28575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81" name="禁止 80"/>
          <p:cNvSpPr/>
          <p:nvPr/>
        </p:nvSpPr>
        <p:spPr>
          <a:xfrm>
            <a:off x="4680272" y="2267669"/>
            <a:ext cx="504056" cy="504056"/>
          </a:xfrm>
          <a:prstGeom prst="noSmoking">
            <a:avLst>
              <a:gd name="adj" fmla="val 13633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680665" y="5075981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736056" y="5076188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5344961" y="5075981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400352" y="5076188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320232" y="5076188"/>
            <a:ext cx="93610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or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871960" y="3131765"/>
            <a:ext cx="640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/>
              <a:t>A transaction is </a:t>
            </a:r>
            <a:r>
              <a:rPr lang="en-US" altLang="ja-JP" sz="1800" dirty="0">
                <a:solidFill>
                  <a:srgbClr val="FF0000"/>
                </a:solidFill>
              </a:rPr>
              <a:t>an atomic operation</a:t>
            </a:r>
            <a:r>
              <a:rPr lang="en-US" altLang="ja-JP" sz="1800" dirty="0"/>
              <a:t>. Can't divide or interrupt.</a:t>
            </a:r>
            <a:endParaRPr lang="ja-JP" altLang="en-US" sz="1800" dirty="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159992" y="6012333"/>
            <a:ext cx="676875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That is, 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 (complete done) or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Nothing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 (zero effect).</a:t>
            </a:r>
          </a:p>
        </p:txBody>
      </p:sp>
      <p:cxnSp>
        <p:nvCxnSpPr>
          <p:cNvPr id="19" name="直線コネクタ 28"/>
          <p:cNvCxnSpPr>
            <a:cxnSpLocks noChangeShapeType="1"/>
          </p:cNvCxnSpPr>
          <p:nvPr/>
        </p:nvCxnSpPr>
        <p:spPr bwMode="auto">
          <a:xfrm>
            <a:off x="647824" y="4139877"/>
            <a:ext cx="885698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Order of transactions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935856" y="3347582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991247" y="3347789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5849017" y="3203566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5904408" y="3203773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66" name="角丸四角形 65"/>
          <p:cNvSpPr/>
          <p:nvPr/>
        </p:nvSpPr>
        <p:spPr>
          <a:xfrm>
            <a:off x="6569097" y="3707622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6624488" y="3707829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68" name="直線コネクタ 17"/>
          <p:cNvCxnSpPr>
            <a:cxnSpLocks noChangeShapeType="1"/>
          </p:cNvCxnSpPr>
          <p:nvPr/>
        </p:nvCxnSpPr>
        <p:spPr bwMode="auto">
          <a:xfrm flipH="1">
            <a:off x="575816" y="2843733"/>
            <a:ext cx="8568952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7344568" y="2339677"/>
            <a:ext cx="1944216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order (timing)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禁止 73"/>
          <p:cNvSpPr/>
          <p:nvPr/>
        </p:nvSpPr>
        <p:spPr>
          <a:xfrm>
            <a:off x="6408464" y="3347789"/>
            <a:ext cx="576064" cy="576064"/>
          </a:xfrm>
          <a:prstGeom prst="noSmoking">
            <a:avLst>
              <a:gd name="adj" fmla="val 10641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384128" y="3347582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439519" y="3347789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29" name="直線コネクタ 17"/>
          <p:cNvCxnSpPr>
            <a:cxnSpLocks noChangeShapeType="1"/>
          </p:cNvCxnSpPr>
          <p:nvPr/>
        </p:nvCxnSpPr>
        <p:spPr bwMode="auto">
          <a:xfrm flipH="1">
            <a:off x="2664048" y="3563813"/>
            <a:ext cx="432048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17"/>
          <p:cNvCxnSpPr>
            <a:cxnSpLocks noChangeShapeType="1"/>
          </p:cNvCxnSpPr>
          <p:nvPr/>
        </p:nvCxnSpPr>
        <p:spPr bwMode="auto">
          <a:xfrm flipH="1">
            <a:off x="5256336" y="3563813"/>
            <a:ext cx="432048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376016" y="5436021"/>
            <a:ext cx="540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Transactions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 be overlapped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Transactions must be executed sequentially.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1800" y="3851845"/>
            <a:ext cx="1944216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Blockchain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直線コネクタ 17"/>
          <p:cNvCxnSpPr>
            <a:cxnSpLocks noChangeShapeType="1"/>
          </p:cNvCxnSpPr>
          <p:nvPr/>
        </p:nvCxnSpPr>
        <p:spPr bwMode="auto">
          <a:xfrm flipH="1">
            <a:off x="431800" y="3563813"/>
            <a:ext cx="432048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Order of transactions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96096" y="6300365"/>
            <a:ext cx="504056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 order is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guaranteed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633386" y="5147575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688777" y="5147782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12" name="直線コネクタ 17"/>
          <p:cNvCxnSpPr>
            <a:cxnSpLocks noChangeShapeType="1"/>
          </p:cNvCxnSpPr>
          <p:nvPr/>
        </p:nvCxnSpPr>
        <p:spPr bwMode="auto">
          <a:xfrm flipH="1">
            <a:off x="719832" y="4643726"/>
            <a:ext cx="8568952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920632" y="4139670"/>
            <a:ext cx="1944216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order (timing)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081658" y="5147575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137049" y="5147782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17" name="直線コネクタ 17"/>
          <p:cNvCxnSpPr>
            <a:cxnSpLocks noChangeShapeType="1"/>
          </p:cNvCxnSpPr>
          <p:nvPr/>
        </p:nvCxnSpPr>
        <p:spPr bwMode="auto">
          <a:xfrm flipH="1">
            <a:off x="5361578" y="5363806"/>
            <a:ext cx="432048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17"/>
          <p:cNvCxnSpPr>
            <a:cxnSpLocks noChangeShapeType="1"/>
          </p:cNvCxnSpPr>
          <p:nvPr/>
        </p:nvCxnSpPr>
        <p:spPr bwMode="auto">
          <a:xfrm flipH="1" flipV="1">
            <a:off x="5112320" y="2195661"/>
            <a:ext cx="1440160" cy="2880320"/>
          </a:xfrm>
          <a:prstGeom prst="line">
            <a:avLst/>
          </a:prstGeom>
          <a:ln w="19050">
            <a:solidFill>
              <a:srgbClr val="0070C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75816" y="5652045"/>
            <a:ext cx="1944216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Blockchain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コネクタ 17"/>
          <p:cNvCxnSpPr>
            <a:cxnSpLocks noChangeShapeType="1"/>
          </p:cNvCxnSpPr>
          <p:nvPr/>
        </p:nvCxnSpPr>
        <p:spPr bwMode="auto">
          <a:xfrm flipH="1">
            <a:off x="3057322" y="5363806"/>
            <a:ext cx="432048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1816569" y="3173204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71960" y="3173411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616769" y="3172997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672160" y="3173204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727944" y="2813371"/>
            <a:ext cx="180020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1st submitted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600152" y="2813371"/>
            <a:ext cx="180020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2nd submitted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16024" y="2566985"/>
            <a:ext cx="1655936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External actor B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グループ化 95"/>
          <p:cNvGrpSpPr/>
          <p:nvPr/>
        </p:nvGrpSpPr>
        <p:grpSpPr>
          <a:xfrm>
            <a:off x="779565" y="2885379"/>
            <a:ext cx="288032" cy="606426"/>
            <a:chOff x="7488584" y="1187549"/>
            <a:chExt cx="288032" cy="606426"/>
          </a:xfrm>
        </p:grpSpPr>
        <p:sp>
          <p:nvSpPr>
            <p:cNvPr id="38" name="円/楕円 37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4264841" y="1691191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20232" y="1691398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176216" y="1331358"/>
            <a:ext cx="180020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3rd submitted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16024" y="1187549"/>
            <a:ext cx="1655936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External actor A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グループ化 95"/>
          <p:cNvGrpSpPr/>
          <p:nvPr/>
        </p:nvGrpSpPr>
        <p:grpSpPr>
          <a:xfrm>
            <a:off x="779565" y="1505943"/>
            <a:ext cx="288032" cy="606426"/>
            <a:chOff x="7488584" y="1187549"/>
            <a:chExt cx="288032" cy="606426"/>
          </a:xfrm>
        </p:grpSpPr>
        <p:sp>
          <p:nvSpPr>
            <p:cNvPr id="43" name="円/楕円 42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1401138" y="5147575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456529" y="5147782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51" name="直線コネクタ 17"/>
          <p:cNvCxnSpPr>
            <a:cxnSpLocks noChangeShapeType="1"/>
          </p:cNvCxnSpPr>
          <p:nvPr/>
        </p:nvCxnSpPr>
        <p:spPr bwMode="auto">
          <a:xfrm flipH="1">
            <a:off x="825074" y="5363806"/>
            <a:ext cx="432048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17"/>
          <p:cNvCxnSpPr>
            <a:cxnSpLocks noChangeShapeType="1"/>
          </p:cNvCxnSpPr>
          <p:nvPr/>
        </p:nvCxnSpPr>
        <p:spPr bwMode="auto">
          <a:xfrm flipH="1" flipV="1">
            <a:off x="4680272" y="3635821"/>
            <a:ext cx="3456384" cy="1440160"/>
          </a:xfrm>
          <a:prstGeom prst="line">
            <a:avLst/>
          </a:prstGeom>
          <a:ln w="19050">
            <a:solidFill>
              <a:srgbClr val="0070C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17"/>
          <p:cNvCxnSpPr>
            <a:cxnSpLocks noChangeShapeType="1"/>
          </p:cNvCxnSpPr>
          <p:nvPr/>
        </p:nvCxnSpPr>
        <p:spPr bwMode="auto">
          <a:xfrm flipH="1" flipV="1">
            <a:off x="2664048" y="3635821"/>
            <a:ext cx="6336704" cy="1440160"/>
          </a:xfrm>
          <a:prstGeom prst="line">
            <a:avLst/>
          </a:prstGeom>
          <a:ln w="19050">
            <a:solidFill>
              <a:srgbClr val="0070C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6264448" y="4715941"/>
            <a:ext cx="720327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???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7704608" y="4715941"/>
            <a:ext cx="720327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???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2736057" y="2843733"/>
            <a:ext cx="3744415" cy="1224137"/>
          </a:xfrm>
          <a:prstGeom prst="roundRect">
            <a:avLst>
              <a:gd name="adj" fmla="val 596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Ordering inner block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48024" y="4571925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determined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by miner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00152" y="5126074"/>
            <a:ext cx="1944216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823882" y="5244873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78791" y="5245044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823882" y="5542297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78791" y="5542468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823882" y="5839893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78791" y="5840064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16176" y="630011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783335" y="2173404"/>
            <a:ext cx="1312761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843388" y="2173575"/>
            <a:ext cx="1218993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804703" y="1957380"/>
            <a:ext cx="1312761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64756" y="1957551"/>
            <a:ext cx="1218993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887791" y="2101396"/>
            <a:ext cx="1312761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947844" y="2101567"/>
            <a:ext cx="1218993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3036043" y="3109509"/>
            <a:ext cx="1312761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096096" y="3109680"/>
            <a:ext cx="1218993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A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900139" y="3635651"/>
            <a:ext cx="1312761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960192" y="3635822"/>
            <a:ext cx="1218993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B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023695" y="3181517"/>
            <a:ext cx="1312761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083748" y="3181688"/>
            <a:ext cx="1218993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C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552480" y="3059758"/>
            <a:ext cx="1872208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pool</a:t>
            </a:r>
          </a:p>
        </p:txBody>
      </p:sp>
      <p:sp>
        <p:nvSpPr>
          <p:cNvPr id="42" name="フリーフォーム 41"/>
          <p:cNvSpPr/>
          <p:nvPr/>
        </p:nvSpPr>
        <p:spPr>
          <a:xfrm>
            <a:off x="2592040" y="2483693"/>
            <a:ext cx="936104" cy="592584"/>
          </a:xfrm>
          <a:custGeom>
            <a:avLst/>
            <a:gdLst>
              <a:gd name="connsiteX0" fmla="*/ 0 w 1206500"/>
              <a:gd name="connsiteY0" fmla="*/ 0 h 736600"/>
              <a:gd name="connsiteX1" fmla="*/ 825500 w 1206500"/>
              <a:gd name="connsiteY1" fmla="*/ 406400 h 736600"/>
              <a:gd name="connsiteX2" fmla="*/ 1206500 w 1206500"/>
              <a:gd name="connsiteY2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736600">
                <a:moveTo>
                  <a:pt x="0" y="0"/>
                </a:moveTo>
                <a:cubicBezTo>
                  <a:pt x="312208" y="141816"/>
                  <a:pt x="624417" y="283633"/>
                  <a:pt x="825500" y="406400"/>
                </a:cubicBezTo>
                <a:cubicBezTo>
                  <a:pt x="1026583" y="529167"/>
                  <a:pt x="1116541" y="632883"/>
                  <a:pt x="1206500" y="736600"/>
                </a:cubicBezTo>
              </a:path>
            </a:pathLst>
          </a:custGeom>
          <a:ln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 rot="1888490">
            <a:off x="3936337" y="2529020"/>
            <a:ext cx="983814" cy="917457"/>
          </a:xfrm>
          <a:custGeom>
            <a:avLst/>
            <a:gdLst>
              <a:gd name="connsiteX0" fmla="*/ 0 w 1206500"/>
              <a:gd name="connsiteY0" fmla="*/ 0 h 736600"/>
              <a:gd name="connsiteX1" fmla="*/ 825500 w 1206500"/>
              <a:gd name="connsiteY1" fmla="*/ 406400 h 736600"/>
              <a:gd name="connsiteX2" fmla="*/ 1206500 w 1206500"/>
              <a:gd name="connsiteY2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736600">
                <a:moveTo>
                  <a:pt x="0" y="0"/>
                </a:moveTo>
                <a:cubicBezTo>
                  <a:pt x="312208" y="141816"/>
                  <a:pt x="624417" y="283633"/>
                  <a:pt x="825500" y="406400"/>
                </a:cubicBezTo>
                <a:cubicBezTo>
                  <a:pt x="1026583" y="529167"/>
                  <a:pt x="1116541" y="632883"/>
                  <a:pt x="1206500" y="736600"/>
                </a:cubicBezTo>
              </a:path>
            </a:pathLst>
          </a:custGeom>
          <a:ln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フリーフォーム 43"/>
          <p:cNvSpPr/>
          <p:nvPr/>
        </p:nvSpPr>
        <p:spPr>
          <a:xfrm flipH="1">
            <a:off x="5688384" y="2411685"/>
            <a:ext cx="576064" cy="720080"/>
          </a:xfrm>
          <a:custGeom>
            <a:avLst/>
            <a:gdLst>
              <a:gd name="connsiteX0" fmla="*/ 0 w 1206500"/>
              <a:gd name="connsiteY0" fmla="*/ 0 h 736600"/>
              <a:gd name="connsiteX1" fmla="*/ 825500 w 1206500"/>
              <a:gd name="connsiteY1" fmla="*/ 406400 h 736600"/>
              <a:gd name="connsiteX2" fmla="*/ 1206500 w 1206500"/>
              <a:gd name="connsiteY2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736600">
                <a:moveTo>
                  <a:pt x="0" y="0"/>
                </a:moveTo>
                <a:cubicBezTo>
                  <a:pt x="312208" y="141816"/>
                  <a:pt x="624417" y="283633"/>
                  <a:pt x="825500" y="406400"/>
                </a:cubicBezTo>
                <a:cubicBezTo>
                  <a:pt x="1026583" y="529167"/>
                  <a:pt x="1116541" y="632883"/>
                  <a:pt x="1206500" y="736600"/>
                </a:cubicBezTo>
              </a:path>
            </a:pathLst>
          </a:custGeom>
          <a:ln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45" name="直線コネクタ 17"/>
          <p:cNvCxnSpPr>
            <a:cxnSpLocks noChangeShapeType="1"/>
          </p:cNvCxnSpPr>
          <p:nvPr/>
        </p:nvCxnSpPr>
        <p:spPr bwMode="auto">
          <a:xfrm flipV="1">
            <a:off x="5760392" y="5292005"/>
            <a:ext cx="0" cy="792088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17"/>
          <p:cNvCxnSpPr>
            <a:cxnSpLocks noChangeShapeType="1"/>
          </p:cNvCxnSpPr>
          <p:nvPr/>
        </p:nvCxnSpPr>
        <p:spPr bwMode="auto">
          <a:xfrm flipH="1" flipV="1">
            <a:off x="4032200" y="4211885"/>
            <a:ext cx="360040" cy="792088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17"/>
          <p:cNvCxnSpPr>
            <a:cxnSpLocks noChangeShapeType="1"/>
          </p:cNvCxnSpPr>
          <p:nvPr/>
        </p:nvCxnSpPr>
        <p:spPr bwMode="auto">
          <a:xfrm flipV="1">
            <a:off x="4536256" y="4211885"/>
            <a:ext cx="0" cy="792088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17"/>
          <p:cNvCxnSpPr>
            <a:cxnSpLocks noChangeShapeType="1"/>
          </p:cNvCxnSpPr>
          <p:nvPr/>
        </p:nvCxnSpPr>
        <p:spPr bwMode="auto">
          <a:xfrm flipV="1">
            <a:off x="4680272" y="4211885"/>
            <a:ext cx="360040" cy="792088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832400" y="5508029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ordered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655936" y="111554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sender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600152" y="97152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sender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760392" y="111554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sender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888184" y="4427909"/>
            <a:ext cx="1270235" cy="312888"/>
          </a:xfrm>
          <a:prstGeom prst="ellipse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grpSp>
        <p:nvGrpSpPr>
          <p:cNvPr id="51" name="グループ化 95"/>
          <p:cNvGrpSpPr/>
          <p:nvPr/>
        </p:nvGrpSpPr>
        <p:grpSpPr>
          <a:xfrm>
            <a:off x="2520032" y="4499917"/>
            <a:ext cx="288032" cy="606426"/>
            <a:chOff x="7488584" y="1187549"/>
            <a:chExt cx="288032" cy="606426"/>
          </a:xfrm>
        </p:grpSpPr>
        <p:sp>
          <p:nvSpPr>
            <p:cNvPr id="60" name="円/楕円 59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3" name="グループ化 95"/>
          <p:cNvGrpSpPr/>
          <p:nvPr/>
        </p:nvGrpSpPr>
        <p:grpSpPr>
          <a:xfrm>
            <a:off x="2232000" y="1475581"/>
            <a:ext cx="288032" cy="606426"/>
            <a:chOff x="7488584" y="1187549"/>
            <a:chExt cx="288032" cy="606426"/>
          </a:xfrm>
          <a:solidFill>
            <a:schemeClr val="bg1">
              <a:lumMod val="75000"/>
            </a:schemeClr>
          </a:solidFill>
        </p:grpSpPr>
        <p:sp>
          <p:nvSpPr>
            <p:cNvPr id="64" name="円/楕円 63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7" name="グループ化 95"/>
          <p:cNvGrpSpPr/>
          <p:nvPr/>
        </p:nvGrpSpPr>
        <p:grpSpPr>
          <a:xfrm>
            <a:off x="4320232" y="1259557"/>
            <a:ext cx="288032" cy="606426"/>
            <a:chOff x="7488584" y="1187549"/>
            <a:chExt cx="288032" cy="606426"/>
          </a:xfrm>
          <a:solidFill>
            <a:schemeClr val="bg1">
              <a:lumMod val="75000"/>
            </a:schemeClr>
          </a:solidFill>
        </p:grpSpPr>
        <p:sp>
          <p:nvSpPr>
            <p:cNvPr id="68" name="円/楕円 67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1" name="グループ化 95"/>
          <p:cNvGrpSpPr/>
          <p:nvPr/>
        </p:nvGrpSpPr>
        <p:grpSpPr>
          <a:xfrm>
            <a:off x="6408464" y="1403573"/>
            <a:ext cx="288032" cy="606426"/>
            <a:chOff x="7488584" y="1187549"/>
            <a:chExt cx="288032" cy="606426"/>
          </a:xfrm>
          <a:solidFill>
            <a:schemeClr val="bg1">
              <a:lumMod val="75000"/>
            </a:schemeClr>
          </a:solidFill>
        </p:grpSpPr>
        <p:sp>
          <p:nvSpPr>
            <p:cNvPr id="72" name="円/楕円 71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943968" y="6660405"/>
            <a:ext cx="62646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Miner can determine the order of transactions in a block.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400352" y="4766034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Ch.4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Ordering inter blocks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5776" y="4766034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58291" y="4884833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13200" y="4885004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458291" y="5182257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13200" y="5182428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458291" y="5479853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13200" y="5480024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53716" y="591816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808064" y="4766034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050579" y="4884833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105488" y="4885004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3050579" y="5182257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105488" y="5182428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3050579" y="5479853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105488" y="5480024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6004" y="591816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b+1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フリーフォーム 29"/>
          <p:cNvSpPr/>
          <p:nvPr/>
        </p:nvSpPr>
        <p:spPr>
          <a:xfrm rot="16200000" flipH="1">
            <a:off x="2461169" y="4680882"/>
            <a:ext cx="45719" cy="648072"/>
          </a:xfrm>
          <a:custGeom>
            <a:avLst/>
            <a:gdLst>
              <a:gd name="connsiteX0" fmla="*/ 497417 w 510117"/>
              <a:gd name="connsiteY0" fmla="*/ 0 h 1879600"/>
              <a:gd name="connsiteX1" fmla="*/ 2117 w 510117"/>
              <a:gd name="connsiteY1" fmla="*/ 990600 h 1879600"/>
              <a:gd name="connsiteX2" fmla="*/ 510117 w 510117"/>
              <a:gd name="connsiteY2" fmla="*/ 1879600 h 1879600"/>
              <a:gd name="connsiteX3" fmla="*/ 510117 w 510117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17" h="1879600">
                <a:moveTo>
                  <a:pt x="497417" y="0"/>
                </a:moveTo>
                <a:cubicBezTo>
                  <a:pt x="248708" y="338666"/>
                  <a:pt x="0" y="677333"/>
                  <a:pt x="2117" y="990600"/>
                </a:cubicBezTo>
                <a:cubicBezTo>
                  <a:pt x="4234" y="1303867"/>
                  <a:pt x="510117" y="1879600"/>
                  <a:pt x="510117" y="1879600"/>
                </a:cubicBezTo>
                <a:lnTo>
                  <a:pt x="510117" y="1879600"/>
                </a:lnTo>
              </a:path>
            </a:pathLst>
          </a:custGeom>
          <a:ln w="19050">
            <a:solidFill>
              <a:srgbClr val="0070C0"/>
            </a:solidFill>
            <a:prstDash val="solid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 rot="16200000" flipH="1">
            <a:off x="5053457" y="4680883"/>
            <a:ext cx="45719" cy="648072"/>
          </a:xfrm>
          <a:custGeom>
            <a:avLst/>
            <a:gdLst>
              <a:gd name="connsiteX0" fmla="*/ 497417 w 510117"/>
              <a:gd name="connsiteY0" fmla="*/ 0 h 1879600"/>
              <a:gd name="connsiteX1" fmla="*/ 2117 w 510117"/>
              <a:gd name="connsiteY1" fmla="*/ 990600 h 1879600"/>
              <a:gd name="connsiteX2" fmla="*/ 510117 w 510117"/>
              <a:gd name="connsiteY2" fmla="*/ 1879600 h 1879600"/>
              <a:gd name="connsiteX3" fmla="*/ 510117 w 510117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17" h="1879600">
                <a:moveTo>
                  <a:pt x="497417" y="0"/>
                </a:moveTo>
                <a:cubicBezTo>
                  <a:pt x="248708" y="338666"/>
                  <a:pt x="0" y="677333"/>
                  <a:pt x="2117" y="990600"/>
                </a:cubicBezTo>
                <a:cubicBezTo>
                  <a:pt x="4234" y="1303867"/>
                  <a:pt x="510117" y="1879600"/>
                  <a:pt x="510117" y="1879600"/>
                </a:cubicBezTo>
                <a:lnTo>
                  <a:pt x="510117" y="1879600"/>
                </a:lnTo>
              </a:path>
            </a:pathLst>
          </a:custGeom>
          <a:ln w="19050">
            <a:solidFill>
              <a:srgbClr val="0070C0"/>
            </a:solidFill>
            <a:prstDash val="solid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フリーフォーム 33"/>
          <p:cNvSpPr/>
          <p:nvPr/>
        </p:nvSpPr>
        <p:spPr>
          <a:xfrm rot="16200000" flipH="1">
            <a:off x="-131119" y="4680882"/>
            <a:ext cx="45719" cy="648072"/>
          </a:xfrm>
          <a:custGeom>
            <a:avLst/>
            <a:gdLst>
              <a:gd name="connsiteX0" fmla="*/ 497417 w 510117"/>
              <a:gd name="connsiteY0" fmla="*/ 0 h 1879600"/>
              <a:gd name="connsiteX1" fmla="*/ 2117 w 510117"/>
              <a:gd name="connsiteY1" fmla="*/ 990600 h 1879600"/>
              <a:gd name="connsiteX2" fmla="*/ 510117 w 510117"/>
              <a:gd name="connsiteY2" fmla="*/ 1879600 h 1879600"/>
              <a:gd name="connsiteX3" fmla="*/ 510117 w 510117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17" h="1879600">
                <a:moveTo>
                  <a:pt x="497417" y="0"/>
                </a:moveTo>
                <a:cubicBezTo>
                  <a:pt x="248708" y="338666"/>
                  <a:pt x="0" y="677333"/>
                  <a:pt x="2117" y="990600"/>
                </a:cubicBezTo>
                <a:cubicBezTo>
                  <a:pt x="4234" y="1303867"/>
                  <a:pt x="510117" y="1879600"/>
                  <a:pt x="510117" y="1879600"/>
                </a:cubicBezTo>
                <a:lnTo>
                  <a:pt x="510117" y="1879600"/>
                </a:lnTo>
              </a:path>
            </a:pathLst>
          </a:custGeom>
          <a:ln w="19050">
            <a:solidFill>
              <a:srgbClr val="0070C0"/>
            </a:solidFill>
            <a:prstDash val="solid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437350" y="2123653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(Block b+2)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149319" y="2339677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391834" y="2480391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446743" y="248056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391834" y="2777815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446743" y="2777986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391834" y="3075411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3446743" y="307558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832399" y="2123653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(Block b+2)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5544368" y="2339677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786883" y="2480391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841792" y="248056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5786883" y="2777815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5841792" y="2777986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786883" y="3075411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5841792" y="307558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8189631" y="2123653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(Block b+2)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7901600" y="2339677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8144115" y="2480391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8199024" y="248056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8144115" y="2777815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8199024" y="2777986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8144115" y="3075411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8199024" y="3075582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</a:t>
            </a: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2501247" y="125955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miner 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5040312" y="125955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miner 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416576" y="1259557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miner 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直線コネクタ 17"/>
          <p:cNvCxnSpPr>
            <a:cxnSpLocks noChangeShapeType="1"/>
          </p:cNvCxnSpPr>
          <p:nvPr/>
        </p:nvCxnSpPr>
        <p:spPr bwMode="auto">
          <a:xfrm flipH="1" flipV="1">
            <a:off x="4752280" y="3563813"/>
            <a:ext cx="1512168" cy="936104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17"/>
          <p:cNvCxnSpPr>
            <a:cxnSpLocks noChangeShapeType="1"/>
          </p:cNvCxnSpPr>
          <p:nvPr/>
        </p:nvCxnSpPr>
        <p:spPr bwMode="auto">
          <a:xfrm flipV="1">
            <a:off x="6408464" y="3563813"/>
            <a:ext cx="0" cy="936104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17"/>
          <p:cNvCxnSpPr>
            <a:cxnSpLocks noChangeShapeType="1"/>
          </p:cNvCxnSpPr>
          <p:nvPr/>
        </p:nvCxnSpPr>
        <p:spPr bwMode="auto">
          <a:xfrm flipV="1">
            <a:off x="6624488" y="3563813"/>
            <a:ext cx="1656184" cy="936104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7704608" y="3995861"/>
            <a:ext cx="208823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selected by PoW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4968304" y="1043533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Winner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6264448" y="3563813"/>
            <a:ext cx="79208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fast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5112320" y="3995861"/>
            <a:ext cx="2736304" cy="216024"/>
          </a:xfrm>
          <a:prstGeom prst="ellipse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grpSp>
        <p:nvGrpSpPr>
          <p:cNvPr id="85" name="グループ化 95"/>
          <p:cNvGrpSpPr/>
          <p:nvPr/>
        </p:nvGrpSpPr>
        <p:grpSpPr>
          <a:xfrm>
            <a:off x="3096096" y="1547589"/>
            <a:ext cx="288032" cy="606426"/>
            <a:chOff x="7488584" y="1187549"/>
            <a:chExt cx="288032" cy="606426"/>
          </a:xfrm>
        </p:grpSpPr>
        <p:sp>
          <p:nvSpPr>
            <p:cNvPr id="86" name="円/楕円 85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9" name="グループ化 95"/>
          <p:cNvGrpSpPr/>
          <p:nvPr/>
        </p:nvGrpSpPr>
        <p:grpSpPr>
          <a:xfrm>
            <a:off x="5688384" y="1547589"/>
            <a:ext cx="288032" cy="606426"/>
            <a:chOff x="7488584" y="1187549"/>
            <a:chExt cx="288032" cy="606426"/>
          </a:xfrm>
        </p:grpSpPr>
        <p:sp>
          <p:nvSpPr>
            <p:cNvPr id="93" name="円/楕円 92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8064648" y="1547589"/>
            <a:ext cx="288032" cy="606426"/>
            <a:chOff x="7488584" y="1187549"/>
            <a:chExt cx="288032" cy="606426"/>
          </a:xfrm>
        </p:grpSpPr>
        <p:sp>
          <p:nvSpPr>
            <p:cNvPr id="97" name="円/楕円 96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1007864" y="6660405"/>
            <a:ext cx="864096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/>
              <a:t>The order between blocks is determined by a consensus algorithm such as PoW.</a:t>
            </a:r>
            <a:endParaRPr lang="ja-JP" altLang="en-US" sz="1800" dirty="0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Ethereum virtual machine (EVM)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5616376" y="2339677"/>
            <a:ext cx="3816424" cy="2088232"/>
          </a:xfrm>
          <a:prstGeom prst="roundRect">
            <a:avLst>
              <a:gd name="adj" fmla="val 1861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59792" y="2339677"/>
            <a:ext cx="3816424" cy="2088232"/>
          </a:xfrm>
          <a:prstGeom prst="roundRect">
            <a:avLst>
              <a:gd name="adj" fmla="val 1861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Ethereum virtual machine</a:t>
            </a:r>
          </a:p>
        </p:txBody>
      </p:sp>
      <p:sp>
        <p:nvSpPr>
          <p:cNvPr id="77" name="円弧 76"/>
          <p:cNvSpPr/>
          <p:nvPr/>
        </p:nvSpPr>
        <p:spPr>
          <a:xfrm flipH="1">
            <a:off x="3600152" y="1979637"/>
            <a:ext cx="2664296" cy="115212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151880" y="19796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5720185" y="28311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5760392" y="28437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H="1">
            <a:off x="6872925" y="2987573"/>
            <a:ext cx="61565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角丸四角形 107"/>
          <p:cNvSpPr/>
          <p:nvPr/>
        </p:nvSpPr>
        <p:spPr>
          <a:xfrm>
            <a:off x="7488584" y="28012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7488584" y="28012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7994883" y="362498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7812405" y="3925337"/>
            <a:ext cx="684291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112" name="フローチャート : 磁気ディスク 111"/>
          <p:cNvSpPr/>
          <p:nvPr/>
        </p:nvSpPr>
        <p:spPr>
          <a:xfrm>
            <a:off x="8789644" y="362498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8424688" y="3925337"/>
            <a:ext cx="1140486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114" name="直線矢印コネクタ 113"/>
          <p:cNvCxnSpPr>
            <a:stCxn id="110" idx="0"/>
          </p:cNvCxnSpPr>
          <p:nvPr/>
        </p:nvCxnSpPr>
        <p:spPr>
          <a:xfrm flipH="1" flipV="1">
            <a:off x="7992640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 flipH="1" flipV="1">
            <a:off x="8784728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2087984" y="19076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 Box 8"/>
          <p:cNvSpPr txBox="1">
            <a:spLocks noChangeArrowheads="1"/>
          </p:cNvSpPr>
          <p:nvPr/>
        </p:nvSpPr>
        <p:spPr bwMode="auto">
          <a:xfrm>
            <a:off x="6552480" y="19796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7560592" y="19076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3672160" y="1439860"/>
            <a:ext cx="1872208" cy="378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3215843" y="1092078"/>
            <a:ext cx="276057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 of message call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角丸四角形 120"/>
          <p:cNvSpPr/>
          <p:nvPr/>
        </p:nvSpPr>
        <p:spPr>
          <a:xfrm>
            <a:off x="4176216" y="1524126"/>
            <a:ext cx="953903" cy="2524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input data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463601" y="28311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23" name="Text Box 8"/>
          <p:cNvSpPr txBox="1">
            <a:spLocks noChangeArrowheads="1"/>
          </p:cNvSpPr>
          <p:nvPr/>
        </p:nvSpPr>
        <p:spPr bwMode="auto">
          <a:xfrm>
            <a:off x="503808" y="28437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4" name="直線矢印コネクタ 123"/>
          <p:cNvCxnSpPr/>
          <p:nvPr/>
        </p:nvCxnSpPr>
        <p:spPr>
          <a:xfrm flipH="1">
            <a:off x="1616341" y="2987573"/>
            <a:ext cx="61565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角丸四角形 124"/>
          <p:cNvSpPr/>
          <p:nvPr/>
        </p:nvSpPr>
        <p:spPr>
          <a:xfrm>
            <a:off x="2232000" y="28012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2232000" y="28012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2738299" y="362498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128" name="Text Box 8"/>
          <p:cNvSpPr txBox="1">
            <a:spLocks noChangeArrowheads="1"/>
          </p:cNvSpPr>
          <p:nvPr/>
        </p:nvSpPr>
        <p:spPr bwMode="auto">
          <a:xfrm>
            <a:off x="2555821" y="3925337"/>
            <a:ext cx="684291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129" name="フローチャート : 磁気ディスク 128"/>
          <p:cNvSpPr/>
          <p:nvPr/>
        </p:nvSpPr>
        <p:spPr>
          <a:xfrm>
            <a:off x="3533060" y="362498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3168104" y="3925337"/>
            <a:ext cx="1140486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131" name="直線矢印コネクタ 130"/>
          <p:cNvCxnSpPr>
            <a:stCxn id="127" idx="0"/>
          </p:cNvCxnSpPr>
          <p:nvPr/>
        </p:nvCxnSpPr>
        <p:spPr>
          <a:xfrm flipH="1" flipV="1">
            <a:off x="2736056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flipH="1" flipV="1">
            <a:off x="3528144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四角形吹き出し 1"/>
          <p:cNvSpPr>
            <a:spLocks noChangeArrowheads="1"/>
          </p:cNvSpPr>
          <p:nvPr/>
        </p:nvSpPr>
        <p:spPr bwMode="auto">
          <a:xfrm rot="9864582" flipV="1">
            <a:off x="9240186" y="3299415"/>
            <a:ext cx="747407" cy="260606"/>
          </a:xfrm>
          <a:prstGeom prst="wedgeRectCallout">
            <a:avLst>
              <a:gd name="adj1" fmla="val 71311"/>
              <a:gd name="adj2" fmla="val 38638"/>
            </a:avLst>
          </a:prstGeom>
          <a:solidFill>
            <a:srgbClr val="FFFFFF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update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角丸四角形 135"/>
          <p:cNvSpPr/>
          <p:nvPr/>
        </p:nvSpPr>
        <p:spPr>
          <a:xfrm>
            <a:off x="3816176" y="5292005"/>
            <a:ext cx="2232248" cy="6480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3576694" y="5459484"/>
            <a:ext cx="2687754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(Ethereum Virtual Machine)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フリーフォーム 137"/>
          <p:cNvSpPr/>
          <p:nvPr/>
        </p:nvSpPr>
        <p:spPr>
          <a:xfrm rot="2375377" flipH="1">
            <a:off x="2829513" y="4686831"/>
            <a:ext cx="1293691" cy="80970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39" name="フリーフォーム 138"/>
          <p:cNvSpPr/>
          <p:nvPr/>
        </p:nvSpPr>
        <p:spPr>
          <a:xfrm rot="3209448" flipH="1">
            <a:off x="3589040" y="4697525"/>
            <a:ext cx="1065062" cy="45719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0" name="フリーフォーム 139"/>
          <p:cNvSpPr/>
          <p:nvPr/>
        </p:nvSpPr>
        <p:spPr>
          <a:xfrm rot="5068865" flipH="1">
            <a:off x="3012606" y="3430416"/>
            <a:ext cx="3216638" cy="148703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1" name="フリーフォーム 140"/>
          <p:cNvSpPr/>
          <p:nvPr/>
        </p:nvSpPr>
        <p:spPr>
          <a:xfrm rot="19788147" flipH="1">
            <a:off x="6166467" y="4873950"/>
            <a:ext cx="2710763" cy="341763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943968" y="6516141"/>
            <a:ext cx="66247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/>
              <a:t>EVM code is executed on Ethereum Virtual Machine (EVM).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3276600" y="3312292"/>
            <a:ext cx="4140200" cy="68357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(Ethereum Virtual Machine)</a:t>
            </a: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[E4], [W1]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Ethereum virtual machine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03808" y="5292253"/>
            <a:ext cx="94325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The Ethereum Virtual Machine is the runtime environment for smart contracts in Ethreum.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07864" y="2267669"/>
            <a:ext cx="1873744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935856" y="3419797"/>
            <a:ext cx="216024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Virtual machine</a:t>
            </a:r>
          </a:p>
        </p:txBody>
      </p:sp>
      <p:cxnSp>
        <p:nvCxnSpPr>
          <p:cNvPr id="27" name="直線コネクタ 16"/>
          <p:cNvCxnSpPr>
            <a:cxnSpLocks noChangeShapeType="1"/>
          </p:cNvCxnSpPr>
          <p:nvPr/>
        </p:nvCxnSpPr>
        <p:spPr bwMode="auto">
          <a:xfrm>
            <a:off x="575816" y="3059757"/>
            <a:ext cx="759566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6176" y="2051645"/>
            <a:ext cx="2952328" cy="648072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72000" rIns="90004" bIns="44997" anchor="b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78918" y="2174502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code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[E4]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EVM architecture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736056" y="6444133"/>
            <a:ext cx="57606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The EVM is a simple stack-based architecture.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7757784" y="3677216"/>
            <a:ext cx="954936" cy="12409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274502" y="3332921"/>
            <a:ext cx="1798258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(Account) storage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563476" y="3677216"/>
            <a:ext cx="954936" cy="12409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328344" y="3332921"/>
            <a:ext cx="1426032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848029" y="3677216"/>
            <a:ext cx="954936" cy="12409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611230" y="3332921"/>
            <a:ext cx="1426032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976654" y="1991143"/>
            <a:ext cx="1178716" cy="7078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060014" y="3677452"/>
            <a:ext cx="1087875" cy="3101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25751" y="3333157"/>
            <a:ext cx="2046409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Program counter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2060014" y="4483706"/>
            <a:ext cx="1087875" cy="3101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625751" y="4139411"/>
            <a:ext cx="2046409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Gas available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852579" y="1631103"/>
            <a:ext cx="1426032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Virtual ROM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511920" y="3243188"/>
            <a:ext cx="5439374" cy="2109280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990854" y="5352041"/>
            <a:ext cx="2480672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Machine state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(volatile)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523486" y="5352041"/>
            <a:ext cx="1426032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(persistent)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863848" y="1475581"/>
            <a:ext cx="8568952" cy="4608512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2100730" y="2194981"/>
            <a:ext cx="930565" cy="372226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852579" y="2194981"/>
            <a:ext cx="1426032" cy="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851745" y="2699251"/>
            <a:ext cx="1489738" cy="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(immutable)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312120" y="1043781"/>
            <a:ext cx="3600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 Virtual Machine (EVM)</a:t>
            </a:r>
          </a:p>
        </p:txBody>
      </p:sp>
      <p:sp>
        <p:nvSpPr>
          <p:cNvPr id="25" name="フローチャート : 磁気ディスク 24"/>
          <p:cNvSpPr/>
          <p:nvPr/>
        </p:nvSpPr>
        <p:spPr>
          <a:xfrm>
            <a:off x="7965280" y="4127552"/>
            <a:ext cx="539946" cy="444374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540704" y="5326385"/>
            <a:ext cx="72057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654243" y="5326385"/>
            <a:ext cx="72057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tx1"/>
                </a:solidFill>
                <a:latin typeface="Symbol" pitchFamily="18" charset="2"/>
              </a:rPr>
              <a:t>m</a:t>
            </a:r>
            <a:endParaRPr lang="en-US" altLang="ja-JP" sz="14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[E3],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Machine space of EVM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972121" y="2267421"/>
            <a:ext cx="936625" cy="2889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503808" y="1835621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Registers</a:t>
            </a:r>
          </a:p>
        </p:txBody>
      </p:sp>
      <p:sp>
        <p:nvSpPr>
          <p:cNvPr id="40" name="禁止 39"/>
          <p:cNvSpPr/>
          <p:nvPr/>
        </p:nvSpPr>
        <p:spPr>
          <a:xfrm>
            <a:off x="1511250" y="2339528"/>
            <a:ext cx="432048" cy="432048"/>
          </a:xfrm>
          <a:prstGeom prst="noSmoking">
            <a:avLst>
              <a:gd name="adj" fmla="val 11495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775648" y="2267669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44568" y="1835621"/>
            <a:ext cx="20872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(Account) storage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329312" y="2267669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41280" y="1835621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952080" y="2267669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664048" y="1835621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232000" y="3924126"/>
            <a:ext cx="252124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 memory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 bits x 1024 elements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113288" y="3924126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volatile memory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byte addressing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linear memory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87616" y="3924126"/>
            <a:ext cx="194324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persistent memory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 bits to 256 bits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key-value store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096096" y="6012333"/>
            <a:ext cx="489654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/>
              <a:t>There are several resources as space.</a:t>
            </a: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Blockchain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961160" y="1259557"/>
            <a:ext cx="20872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55" name="AutoShape 13"/>
          <p:cNvSpPr>
            <a:spLocks/>
          </p:cNvSpPr>
          <p:nvPr/>
        </p:nvSpPr>
        <p:spPr bwMode="auto">
          <a:xfrm>
            <a:off x="6480472" y="2123653"/>
            <a:ext cx="144016" cy="2160240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583928" y="5940077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All operation are performed on the stack.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Access with many instructions such as PUSH/POP/COPY/SWAP, ...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960192" y="2123653"/>
            <a:ext cx="2304256" cy="22322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3960192" y="2123653"/>
            <a:ext cx="230346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3960192" y="2339677"/>
            <a:ext cx="230346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960192" y="2843733"/>
            <a:ext cx="230346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3960192" y="4139877"/>
            <a:ext cx="230346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104158" y="3059757"/>
            <a:ext cx="1959789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68504" y="2987749"/>
            <a:ext cx="172819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1024 elements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3"/>
          <p:cNvSpPr>
            <a:spLocks/>
          </p:cNvSpPr>
          <p:nvPr/>
        </p:nvSpPr>
        <p:spPr bwMode="auto">
          <a:xfrm rot="16200000" flipH="1">
            <a:off x="5017453" y="3514665"/>
            <a:ext cx="117727" cy="2232248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608265" y="4787949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104158" y="2483693"/>
            <a:ext cx="1959789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直線コネクタ 17"/>
          <p:cNvCxnSpPr>
            <a:cxnSpLocks noChangeShapeType="1"/>
          </p:cNvCxnSpPr>
          <p:nvPr/>
        </p:nvCxnSpPr>
        <p:spPr bwMode="auto">
          <a:xfrm>
            <a:off x="1151880" y="2627709"/>
            <a:ext cx="2376264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3"/>
          <p:cNvSpPr>
            <a:spLocks/>
          </p:cNvSpPr>
          <p:nvPr/>
        </p:nvSpPr>
        <p:spPr bwMode="auto">
          <a:xfrm flipH="1">
            <a:off x="3672158" y="2123355"/>
            <a:ext cx="117727" cy="936401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079872" y="2771725"/>
            <a:ext cx="266429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 with 16 elements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stack top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511920" y="2225350"/>
            <a:ext cx="1800200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256-bit read/write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961160" y="1259557"/>
            <a:ext cx="20872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55" name="AutoShape 13"/>
          <p:cNvSpPr>
            <a:spLocks/>
          </p:cNvSpPr>
          <p:nvPr/>
        </p:nvSpPr>
        <p:spPr bwMode="auto">
          <a:xfrm>
            <a:off x="6048424" y="2123653"/>
            <a:ext cx="144016" cy="2160240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087984" y="5580037"/>
            <a:ext cx="691276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Memory is linear and can be addressed at byte level.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Access with MSTORE/MSTORE8/MLOAD instructions.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All locations in memory are well-defined initially as zero.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536256" y="2123653"/>
            <a:ext cx="1152525" cy="22322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3"/>
          <p:cNvSpPr>
            <a:spLocks/>
          </p:cNvSpPr>
          <p:nvPr/>
        </p:nvSpPr>
        <p:spPr bwMode="auto">
          <a:xfrm rot="16200000" flipH="1">
            <a:off x="5040312" y="4067870"/>
            <a:ext cx="144017" cy="1152129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680272" y="4787949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8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直線コネクタ 17"/>
          <p:cNvCxnSpPr>
            <a:cxnSpLocks noChangeShapeType="1"/>
          </p:cNvCxnSpPr>
          <p:nvPr/>
        </p:nvCxnSpPr>
        <p:spPr bwMode="auto">
          <a:xfrm>
            <a:off x="1799952" y="2886052"/>
            <a:ext cx="2232248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871960" y="2483693"/>
            <a:ext cx="1800200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256-bit load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直線コネクタ 17"/>
          <p:cNvCxnSpPr>
            <a:cxnSpLocks noChangeShapeType="1"/>
          </p:cNvCxnSpPr>
          <p:nvPr/>
        </p:nvCxnSpPr>
        <p:spPr bwMode="auto">
          <a:xfrm>
            <a:off x="1799952" y="3563813"/>
            <a:ext cx="2232248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871960" y="3707829"/>
            <a:ext cx="1800200" cy="6480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256-bit store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or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8-bit store</a:t>
            </a: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4536256" y="2123653"/>
            <a:ext cx="1152128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4536256" y="2339677"/>
            <a:ext cx="1152128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536256" y="2555701"/>
            <a:ext cx="1152128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4536256" y="4139877"/>
            <a:ext cx="1152128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608264" y="2771725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168103" y="2339677"/>
            <a:ext cx="460851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Account storage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392240" y="1619597"/>
            <a:ext cx="20872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(Account) storage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457689" y="233967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904407" y="233967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Value 1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457689" y="269971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904407" y="269971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Value 2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457689" y="305975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904407" y="305975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5457689" y="341979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904407" y="341979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Value 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168103" y="233967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542813" y="233967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Key 1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3168103" y="269971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3542813" y="269971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Key2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168103" y="305975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542813" y="305975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ja-JP" sz="1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3168103" y="3419797"/>
            <a:ext cx="2304256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42813" y="3419797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Key 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utoShape 13"/>
          <p:cNvSpPr>
            <a:spLocks/>
          </p:cNvSpPr>
          <p:nvPr/>
        </p:nvSpPr>
        <p:spPr bwMode="auto">
          <a:xfrm rot="16200000" flipH="1">
            <a:off x="4225363" y="2938601"/>
            <a:ext cx="117727" cy="2232248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816175" y="4211885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13"/>
          <p:cNvSpPr>
            <a:spLocks/>
          </p:cNvSpPr>
          <p:nvPr/>
        </p:nvSpPr>
        <p:spPr bwMode="auto">
          <a:xfrm rot="16200000" flipH="1">
            <a:off x="6601628" y="2938602"/>
            <a:ext cx="117727" cy="2232248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6192440" y="4211886"/>
            <a:ext cx="980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 bits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583928" y="5580037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Storage is a key-value store that maps 256-bit words to 256-bit words.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Access with SSTORE/SLOAD instructions.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/>
              <a:t>All locations in storage are well-defined initially as zero.</a:t>
            </a:r>
            <a:endParaRPr lang="ja-JP" altLang="en-US" sz="1800" dirty="0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863848" y="2801414"/>
            <a:ext cx="208823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256-bit load/store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直線コネクタ 17"/>
          <p:cNvCxnSpPr>
            <a:cxnSpLocks noChangeShapeType="1"/>
          </p:cNvCxnSpPr>
          <p:nvPr/>
        </p:nvCxnSpPr>
        <p:spPr bwMode="auto">
          <a:xfrm>
            <a:off x="863848" y="3203773"/>
            <a:ext cx="2016224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976416" y="2843733"/>
            <a:ext cx="2880320" cy="720080"/>
          </a:xfrm>
          <a:prstGeom prst="foldedCorner">
            <a:avLst>
              <a:gd name="adj" fmla="val 1647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72000" rIns="90004" bIns="44997" anchor="b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583928" y="6084093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Code</a:t>
            </a:r>
            <a:r>
              <a:rPr lang="ja-JP" alt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is the bytecode that the EVM can natively execute.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83928" y="2195661"/>
            <a:ext cx="2160240" cy="2304256"/>
          </a:xfrm>
          <a:prstGeom prst="foldedCorner">
            <a:avLst>
              <a:gd name="adj" fmla="val 9375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72000" rIns="90004" bIns="44997" anchor="b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42614" y="2339677"/>
            <a:ext cx="1929546" cy="1965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PUSH1  e0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PUSH1  02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EXP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PUSH1  00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CALLDATALOAD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    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54582" y="1187549"/>
            <a:ext cx="228958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Assembly view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20432" y="1187549"/>
            <a:ext cx="228958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Bytecode view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92440" y="3017438"/>
            <a:ext cx="266429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0x60e060020a600035...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コネクタ 28"/>
          <p:cNvCxnSpPr>
            <a:cxnSpLocks noChangeShapeType="1"/>
          </p:cNvCxnSpPr>
          <p:nvPr/>
        </p:nvCxnSpPr>
        <p:spPr bwMode="auto">
          <a:xfrm flipH="1">
            <a:off x="5112320" y="1224087"/>
            <a:ext cx="224" cy="392390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719832" y="1115541"/>
            <a:ext cx="8928992" cy="56166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960886" y="755501"/>
            <a:ext cx="2159546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Execution model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064648" y="5147418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633568" y="4715370"/>
            <a:ext cx="20872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(Account) storage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064648" y="2987451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776616" y="2555403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57304" y="2987451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969272" y="2555403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2520032" y="2915443"/>
            <a:ext cx="1388216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568037" y="2915741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operations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コネクタ 17"/>
          <p:cNvCxnSpPr>
            <a:cxnSpLocks noChangeShapeType="1"/>
          </p:cNvCxnSpPr>
          <p:nvPr/>
        </p:nvCxnSpPr>
        <p:spPr bwMode="auto">
          <a:xfrm>
            <a:off x="3980256" y="3203475"/>
            <a:ext cx="916040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13"/>
          <p:cNvSpPr>
            <a:spLocks/>
          </p:cNvSpPr>
          <p:nvPr/>
        </p:nvSpPr>
        <p:spPr bwMode="auto">
          <a:xfrm flipH="1">
            <a:off x="5040311" y="2987452"/>
            <a:ext cx="117727" cy="432048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13"/>
          <p:cNvSpPr>
            <a:spLocks/>
          </p:cNvSpPr>
          <p:nvPr/>
        </p:nvSpPr>
        <p:spPr bwMode="auto">
          <a:xfrm>
            <a:off x="6552480" y="2987452"/>
            <a:ext cx="117727" cy="432048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184328" y="2987451"/>
            <a:ext cx="1258222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stack top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 rot="10800000" flipH="1" flipV="1">
            <a:off x="6768504" y="3131467"/>
            <a:ext cx="1224136" cy="360040"/>
            <a:chOff x="6696794" y="6084092"/>
            <a:chExt cx="792088" cy="288032"/>
          </a:xfrm>
        </p:grpSpPr>
        <p:cxnSp>
          <p:nvCxnSpPr>
            <p:cNvPr id="37" name="直線コネクタ 36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 bwMode="auto">
            <a:xfrm rot="5400000" flipH="1" flipV="1">
              <a:off x="7290446" y="6173688"/>
              <a:ext cx="0" cy="39687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/>
          <p:cNvGrpSpPr/>
          <p:nvPr/>
        </p:nvGrpSpPr>
        <p:grpSpPr>
          <a:xfrm rot="10800000" flipH="1" flipV="1">
            <a:off x="6768501" y="3347491"/>
            <a:ext cx="1224137" cy="2304256"/>
            <a:chOff x="6696794" y="6084092"/>
            <a:chExt cx="1122126" cy="288032"/>
          </a:xfrm>
        </p:grpSpPr>
        <p:cxnSp>
          <p:nvCxnSpPr>
            <p:cNvPr id="43" name="直線コネクタ 42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 bwMode="auto">
            <a:xfrm rot="10800000" flipH="1" flipV="1">
              <a:off x="7092009" y="6372124"/>
              <a:ext cx="726911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2880072" y="1547589"/>
            <a:ext cx="504056" cy="504056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592040" y="1187549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cxnSp>
        <p:nvCxnSpPr>
          <p:cNvPr id="49" name="直線コネクタ 17"/>
          <p:cNvCxnSpPr>
            <a:cxnSpLocks noChangeShapeType="1"/>
          </p:cNvCxnSpPr>
          <p:nvPr/>
        </p:nvCxnSpPr>
        <p:spPr bwMode="auto">
          <a:xfrm flipV="1">
            <a:off x="3168104" y="2195661"/>
            <a:ext cx="0" cy="556000"/>
          </a:xfrm>
          <a:prstGeom prst="line">
            <a:avLst/>
          </a:prstGeom>
          <a:ln w="19050">
            <a:solidFill>
              <a:srgbClr val="0070C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3240112" y="2267669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instructions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 rot="16200000">
            <a:off x="7128545" y="3707830"/>
            <a:ext cx="108011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816176" y="3275781"/>
            <a:ext cx="12241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push/pop/...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 rot="16200000">
            <a:off x="7128545" y="6012084"/>
            <a:ext cx="108011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935856" y="2987749"/>
            <a:ext cx="108012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935856" y="3779837"/>
            <a:ext cx="108012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avail</a:t>
            </a:r>
          </a:p>
        </p:txBody>
      </p:sp>
      <p:grpSp>
        <p:nvGrpSpPr>
          <p:cNvPr id="51" name="グループ化 64"/>
          <p:cNvGrpSpPr/>
          <p:nvPr/>
        </p:nvGrpSpPr>
        <p:grpSpPr>
          <a:xfrm flipV="1">
            <a:off x="1439912" y="1763613"/>
            <a:ext cx="1224136" cy="1152128"/>
            <a:chOff x="2770780" y="4139877"/>
            <a:chExt cx="613348" cy="360040"/>
          </a:xfrm>
        </p:grpSpPr>
        <p:cxnSp>
          <p:nvCxnSpPr>
            <p:cNvPr id="55" name="直線コネクタ 54"/>
            <p:cNvCxnSpPr/>
            <p:nvPr/>
          </p:nvCxnSpPr>
          <p:spPr bwMode="auto">
            <a:xfrm rot="10800000" flipV="1">
              <a:off x="2773340" y="4139877"/>
              <a:ext cx="0" cy="36004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 bwMode="auto">
            <a:xfrm rot="16200000">
              <a:off x="3077454" y="4193243"/>
              <a:ext cx="0" cy="61334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直線コネクタ 17"/>
          <p:cNvCxnSpPr>
            <a:cxnSpLocks noChangeShapeType="1"/>
          </p:cNvCxnSpPr>
          <p:nvPr/>
        </p:nvCxnSpPr>
        <p:spPr bwMode="auto">
          <a:xfrm>
            <a:off x="2159992" y="3203475"/>
            <a:ext cx="288032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17"/>
          <p:cNvCxnSpPr>
            <a:cxnSpLocks noChangeShapeType="1"/>
          </p:cNvCxnSpPr>
          <p:nvPr/>
        </p:nvCxnSpPr>
        <p:spPr bwMode="auto">
          <a:xfrm flipV="1">
            <a:off x="2232000" y="3491805"/>
            <a:ext cx="288032" cy="360040"/>
          </a:xfrm>
          <a:prstGeom prst="line">
            <a:avLst/>
          </a:prstGeom>
          <a:ln w="1905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Message call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032200" y="1043533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47824" y="1403573"/>
            <a:ext cx="8784976" cy="4320480"/>
          </a:xfrm>
          <a:prstGeom prst="roundRect">
            <a:avLst>
              <a:gd name="adj" fmla="val 23070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408464" y="2123653"/>
            <a:ext cx="2005938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Ch.8, Appendix A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Message call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554884" y="269971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Contract account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655936" y="3059757"/>
            <a:ext cx="1800200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9" name="Text Box 8"/>
          <p:cNvSpPr txBox="1">
            <a:spLocks noChangeArrowheads="1"/>
          </p:cNvSpPr>
          <p:nvPr/>
        </p:nvSpPr>
        <p:spPr bwMode="auto">
          <a:xfrm>
            <a:off x="6439325" y="1763613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032200" y="2771725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3384128" y="2771725"/>
            <a:ext cx="2880320" cy="100811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48024" y="3491805"/>
            <a:ext cx="792088" cy="451288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304008" y="3573105"/>
            <a:ext cx="1080120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EVM code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307412" y="3851845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Contract account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408464" y="4211885"/>
            <a:ext cx="1800200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7200552" y="4643933"/>
            <a:ext cx="792088" cy="451288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056536" y="4725233"/>
            <a:ext cx="1080120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EVM code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3384128" y="3923853"/>
            <a:ext cx="2880320" cy="72008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032200" y="4379364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943968" y="6156101"/>
            <a:ext cx="63367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can send a message to other account.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The depth of message call is limited to less than 1024 levels.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Ch.8, Ch.9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Instructions for Message call</a:t>
            </a: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4176216" y="3105580"/>
            <a:ext cx="1485450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arguments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4392240" y="5193812"/>
            <a:ext cx="1485450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return value</a:t>
            </a: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719832" y="2123653"/>
            <a:ext cx="3240360" cy="3529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2520032" y="2837282"/>
            <a:ext cx="860760" cy="2094683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2376016" y="2514904"/>
            <a:ext cx="1154498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2520032" y="3131765"/>
            <a:ext cx="860760" cy="49128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151880" y="5652045"/>
            <a:ext cx="2159546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192440" y="2123653"/>
            <a:ext cx="3240360" cy="3529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992640" y="2837282"/>
            <a:ext cx="860760" cy="2094683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870084" y="2514904"/>
            <a:ext cx="1154498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992640" y="4297307"/>
            <a:ext cx="860760" cy="34727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20032" y="4009275"/>
            <a:ext cx="860760" cy="34727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40512" y="1187549"/>
            <a:ext cx="216024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155262" y="1187549"/>
            <a:ext cx="1485450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input data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769198" y="5652045"/>
            <a:ext cx="2159546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  <p:cxnSp>
        <p:nvCxnSpPr>
          <p:cNvPr id="31" name="直線コネクタ 17"/>
          <p:cNvCxnSpPr>
            <a:cxnSpLocks noChangeShapeType="1"/>
          </p:cNvCxnSpPr>
          <p:nvPr/>
        </p:nvCxnSpPr>
        <p:spPr bwMode="auto">
          <a:xfrm flipV="1">
            <a:off x="7920632" y="1620241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95"/>
          <p:cNvGrpSpPr/>
          <p:nvPr/>
        </p:nvGrpSpPr>
        <p:grpSpPr>
          <a:xfrm rot="10800000" flipH="1" flipV="1">
            <a:off x="3456136" y="1404217"/>
            <a:ext cx="3240360" cy="2016224"/>
            <a:chOff x="4320530" y="4571924"/>
            <a:chExt cx="719782" cy="648072"/>
          </a:xfrm>
        </p:grpSpPr>
        <p:cxnSp>
          <p:nvCxnSpPr>
            <p:cNvPr id="33" name="直線コネクタ 32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線コネクタ 37"/>
          <p:cNvCxnSpPr/>
          <p:nvPr/>
        </p:nvCxnSpPr>
        <p:spPr bwMode="auto">
          <a:xfrm flipH="1">
            <a:off x="4392240" y="5220640"/>
            <a:ext cx="403244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 bwMode="auto">
          <a:xfrm flipV="1">
            <a:off x="4392240" y="4212529"/>
            <a:ext cx="0" cy="100811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 bwMode="auto">
          <a:xfrm flipH="1">
            <a:off x="3456137" y="4212529"/>
            <a:ext cx="93610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79872" y="2837282"/>
            <a:ext cx="860760" cy="14472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933486" y="2514904"/>
            <a:ext cx="1154498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079872" y="2844378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079872" y="2988393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079872" y="3132409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079872" y="3276425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079872" y="3420441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1079872" y="3564457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079872" y="3708473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13"/>
          <p:cNvSpPr>
            <a:spLocks/>
          </p:cNvSpPr>
          <p:nvPr/>
        </p:nvSpPr>
        <p:spPr bwMode="auto">
          <a:xfrm flipH="1">
            <a:off x="2376015" y="3204417"/>
            <a:ext cx="144017" cy="456518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13"/>
          <p:cNvSpPr>
            <a:spLocks/>
          </p:cNvSpPr>
          <p:nvPr/>
        </p:nvSpPr>
        <p:spPr bwMode="auto">
          <a:xfrm flipH="1">
            <a:off x="2376015" y="4068513"/>
            <a:ext cx="144017" cy="288032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グループ化 95"/>
          <p:cNvGrpSpPr/>
          <p:nvPr/>
        </p:nvGrpSpPr>
        <p:grpSpPr>
          <a:xfrm rot="10800000" flipH="1" flipV="1">
            <a:off x="1871960" y="3132409"/>
            <a:ext cx="576064" cy="216024"/>
            <a:chOff x="4320530" y="4571924"/>
            <a:chExt cx="719782" cy="648072"/>
          </a:xfrm>
        </p:grpSpPr>
        <p:cxnSp>
          <p:nvCxnSpPr>
            <p:cNvPr id="61" name="直線コネクタ 60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95"/>
          <p:cNvGrpSpPr/>
          <p:nvPr/>
        </p:nvGrpSpPr>
        <p:grpSpPr>
          <a:xfrm rot="10800000" flipH="1" flipV="1">
            <a:off x="1871960" y="3420441"/>
            <a:ext cx="432048" cy="72008"/>
            <a:chOff x="4320530" y="4571924"/>
            <a:chExt cx="719782" cy="648072"/>
          </a:xfrm>
        </p:grpSpPr>
        <p:cxnSp>
          <p:nvCxnSpPr>
            <p:cNvPr id="66" name="直線コネクタ 65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95"/>
          <p:cNvGrpSpPr/>
          <p:nvPr/>
        </p:nvGrpSpPr>
        <p:grpSpPr>
          <a:xfrm rot="10800000" flipH="1">
            <a:off x="1871960" y="3636465"/>
            <a:ext cx="576064" cy="360040"/>
            <a:chOff x="4320530" y="4571924"/>
            <a:chExt cx="719782" cy="648072"/>
          </a:xfrm>
        </p:grpSpPr>
        <p:cxnSp>
          <p:nvCxnSpPr>
            <p:cNvPr id="72" name="直線コネクタ 71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95"/>
          <p:cNvGrpSpPr/>
          <p:nvPr/>
        </p:nvGrpSpPr>
        <p:grpSpPr>
          <a:xfrm rot="10800000" flipH="1">
            <a:off x="1871960" y="3780481"/>
            <a:ext cx="432048" cy="432048"/>
            <a:chOff x="4320530" y="4571924"/>
            <a:chExt cx="719782" cy="648072"/>
          </a:xfrm>
        </p:grpSpPr>
        <p:cxnSp>
          <p:nvCxnSpPr>
            <p:cNvPr id="76" name="直線コネクタ 75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6552480" y="2837282"/>
            <a:ext cx="860760" cy="14472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406094" y="2514904"/>
            <a:ext cx="1154498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6552480" y="2844378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6552480" y="2988393"/>
            <a:ext cx="860760" cy="1440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utoShape 13"/>
          <p:cNvSpPr>
            <a:spLocks/>
          </p:cNvSpPr>
          <p:nvPr/>
        </p:nvSpPr>
        <p:spPr bwMode="auto">
          <a:xfrm flipH="1">
            <a:off x="7776614" y="4317876"/>
            <a:ext cx="144017" cy="360040"/>
          </a:xfrm>
          <a:custGeom>
            <a:avLst/>
            <a:gdLst>
              <a:gd name="T0" fmla="*/ 1 w 287341"/>
              <a:gd name="T1" fmla="*/ 0 h 2232022"/>
              <a:gd name="T2" fmla="*/ 1 w 287341"/>
              <a:gd name="T3" fmla="*/ 2648123 h 2232022"/>
              <a:gd name="T4" fmla="*/ 1 w 287341"/>
              <a:gd name="T5" fmla="*/ 5296217 h 2232022"/>
              <a:gd name="T6" fmla="*/ 0 w 287341"/>
              <a:gd name="T7" fmla="*/ 2648123 h 2232022"/>
              <a:gd name="T8" fmla="*/ 0 w 287341"/>
              <a:gd name="T9" fmla="*/ 0 h 2232022"/>
              <a:gd name="T10" fmla="*/ 1 w 287341"/>
              <a:gd name="T11" fmla="*/ 2648123 h 2232022"/>
              <a:gd name="T12" fmla="*/ 0 w 287341"/>
              <a:gd name="T13" fmla="*/ 5296217 h 223202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287341"/>
              <a:gd name="T22" fmla="*/ 54479 h 2232022"/>
              <a:gd name="T23" fmla="*/ 101590 w 287341"/>
              <a:gd name="T24" fmla="*/ 2177543 h 22320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341" h="2232022" stroke="0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  <a:lnTo>
                  <a:pt x="0" y="0"/>
                </a:lnTo>
                <a:close/>
              </a:path>
              <a:path w="287341" h="2232022" fill="none">
                <a:moveTo>
                  <a:pt x="0" y="0"/>
                </a:moveTo>
                <a:lnTo>
                  <a:pt x="-1" y="0"/>
                </a:lnTo>
                <a:cubicBezTo>
                  <a:pt x="79347" y="0"/>
                  <a:pt x="143671" y="83276"/>
                  <a:pt x="143671" y="186004"/>
                </a:cubicBezTo>
                <a:lnTo>
                  <a:pt x="143671" y="930007"/>
                </a:lnTo>
                <a:cubicBezTo>
                  <a:pt x="143671" y="1032734"/>
                  <a:pt x="207994" y="1116010"/>
                  <a:pt x="287341" y="1116011"/>
                </a:cubicBezTo>
                <a:cubicBezTo>
                  <a:pt x="207994" y="1116011"/>
                  <a:pt x="143671" y="1199287"/>
                  <a:pt x="143671" y="1302014"/>
                </a:cubicBezTo>
                <a:lnTo>
                  <a:pt x="143671" y="2046018"/>
                </a:lnTo>
                <a:cubicBezTo>
                  <a:pt x="143671" y="2148745"/>
                  <a:pt x="79347" y="2232021"/>
                  <a:pt x="0" y="2232022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グループ化 95"/>
          <p:cNvGrpSpPr/>
          <p:nvPr/>
        </p:nvGrpSpPr>
        <p:grpSpPr>
          <a:xfrm rot="10800000" flipH="1">
            <a:off x="7344568" y="2916385"/>
            <a:ext cx="576064" cy="1367508"/>
            <a:chOff x="4320530" y="4571924"/>
            <a:chExt cx="719782" cy="648072"/>
          </a:xfrm>
        </p:grpSpPr>
        <p:cxnSp>
          <p:nvCxnSpPr>
            <p:cNvPr id="99" name="直線コネクタ 98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95"/>
          <p:cNvGrpSpPr/>
          <p:nvPr/>
        </p:nvGrpSpPr>
        <p:grpSpPr>
          <a:xfrm rot="10800000" flipH="1">
            <a:off x="7344568" y="3060400"/>
            <a:ext cx="432048" cy="1420159"/>
            <a:chOff x="4320530" y="4571924"/>
            <a:chExt cx="719782" cy="648072"/>
          </a:xfrm>
        </p:grpSpPr>
        <p:cxnSp>
          <p:nvCxnSpPr>
            <p:cNvPr id="103" name="直線コネクタ 102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直線コネクタ 105"/>
          <p:cNvCxnSpPr/>
          <p:nvPr/>
        </p:nvCxnSpPr>
        <p:spPr bwMode="auto">
          <a:xfrm flipV="1">
            <a:off x="8424688" y="4500560"/>
            <a:ext cx="0" cy="72008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096096" y="3565101"/>
            <a:ext cx="2232248" cy="3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 instruction</a:t>
            </a: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7200552" y="5220641"/>
            <a:ext cx="2232248" cy="3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RETURN instruction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2159992" y="6300365"/>
            <a:ext cx="63367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Message call is triggered by CALL instruction.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Arguments and return values are passed using memory.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Exception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5616376" y="2339677"/>
            <a:ext cx="3816424" cy="2088232"/>
          </a:xfrm>
          <a:prstGeom prst="roundRect">
            <a:avLst>
              <a:gd name="adj" fmla="val 1861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59792" y="2339677"/>
            <a:ext cx="3816424" cy="2088232"/>
          </a:xfrm>
          <a:prstGeom prst="roundRect">
            <a:avLst>
              <a:gd name="adj" fmla="val 1861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[E9], [E1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] Ch.9, Appendix H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Exception</a:t>
            </a:r>
          </a:p>
        </p:txBody>
      </p:sp>
      <p:sp>
        <p:nvSpPr>
          <p:cNvPr id="77" name="円弧 76"/>
          <p:cNvSpPr/>
          <p:nvPr/>
        </p:nvSpPr>
        <p:spPr>
          <a:xfrm flipH="1">
            <a:off x="3600152" y="1979637"/>
            <a:ext cx="2664296" cy="1152128"/>
          </a:xfrm>
          <a:prstGeom prst="arc">
            <a:avLst>
              <a:gd name="adj1" fmla="val 14400264"/>
              <a:gd name="adj2" fmla="val 20958149"/>
            </a:avLst>
          </a:prstGeom>
          <a:ln w="19050">
            <a:solidFill>
              <a:srgbClr val="0070C0"/>
            </a:solidFill>
            <a:prstDash val="dash"/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151880" y="19796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5720185" y="28311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5760392" y="28437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H="1">
            <a:off x="6872925" y="2987573"/>
            <a:ext cx="61565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角丸四角形 107"/>
          <p:cNvSpPr/>
          <p:nvPr/>
        </p:nvSpPr>
        <p:spPr>
          <a:xfrm>
            <a:off x="7488584" y="28012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7488584" y="28012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7994883" y="362498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7812405" y="3925337"/>
            <a:ext cx="684291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112" name="フローチャート : 磁気ディスク 111"/>
          <p:cNvSpPr/>
          <p:nvPr/>
        </p:nvSpPr>
        <p:spPr>
          <a:xfrm>
            <a:off x="8789644" y="362498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8424688" y="3925337"/>
            <a:ext cx="1140486" cy="2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114" name="直線矢印コネクタ 113"/>
          <p:cNvCxnSpPr>
            <a:stCxn id="110" idx="0"/>
          </p:cNvCxnSpPr>
          <p:nvPr/>
        </p:nvCxnSpPr>
        <p:spPr>
          <a:xfrm flipH="1" flipV="1">
            <a:off x="7992640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 flipH="1" flipV="1">
            <a:off x="8784728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2087984" y="19076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 Box 8"/>
          <p:cNvSpPr txBox="1">
            <a:spLocks noChangeArrowheads="1"/>
          </p:cNvSpPr>
          <p:nvPr/>
        </p:nvSpPr>
        <p:spPr bwMode="auto">
          <a:xfrm>
            <a:off x="6552480" y="197963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7560592" y="190762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3960191" y="1439860"/>
            <a:ext cx="1872208" cy="378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3503874" y="1092078"/>
            <a:ext cx="276057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角丸四角形 120"/>
          <p:cNvSpPr/>
          <p:nvPr/>
        </p:nvSpPr>
        <p:spPr>
          <a:xfrm>
            <a:off x="4464247" y="1524126"/>
            <a:ext cx="953903" cy="2524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input data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463601" y="2831129"/>
            <a:ext cx="1270235" cy="3128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sz="1600" dirty="0">
              <a:latin typeface="Comic Sans MS" pitchFamily="66" charset="0"/>
            </a:endParaRPr>
          </a:p>
        </p:txBody>
      </p:sp>
      <p:sp>
        <p:nvSpPr>
          <p:cNvPr id="123" name="Text Box 8"/>
          <p:cNvSpPr txBox="1">
            <a:spLocks noChangeArrowheads="1"/>
          </p:cNvSpPr>
          <p:nvPr/>
        </p:nvSpPr>
        <p:spPr bwMode="auto">
          <a:xfrm>
            <a:off x="503808" y="2843733"/>
            <a:ext cx="1174182" cy="287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4" name="直線矢印コネクタ 123"/>
          <p:cNvCxnSpPr/>
          <p:nvPr/>
        </p:nvCxnSpPr>
        <p:spPr>
          <a:xfrm flipH="1">
            <a:off x="1616341" y="2987573"/>
            <a:ext cx="61565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lg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角丸四角形 124"/>
          <p:cNvSpPr/>
          <p:nvPr/>
        </p:nvSpPr>
        <p:spPr>
          <a:xfrm>
            <a:off x="2232000" y="2801239"/>
            <a:ext cx="1728192" cy="360039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2232000" y="2801238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 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2738299" y="3624980"/>
            <a:ext cx="319336" cy="300357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128" name="Text Box 8"/>
          <p:cNvSpPr txBox="1">
            <a:spLocks noChangeArrowheads="1"/>
          </p:cNvSpPr>
          <p:nvPr/>
        </p:nvSpPr>
        <p:spPr bwMode="auto">
          <a:xfrm>
            <a:off x="2555821" y="3925337"/>
            <a:ext cx="684291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129" name="フローチャート : 磁気ディスク 128"/>
          <p:cNvSpPr/>
          <p:nvPr/>
        </p:nvSpPr>
        <p:spPr>
          <a:xfrm>
            <a:off x="3533060" y="3624981"/>
            <a:ext cx="364955" cy="300357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4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3168104" y="3925337"/>
            <a:ext cx="1140486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131" name="直線矢印コネクタ 130"/>
          <p:cNvCxnSpPr>
            <a:stCxn id="127" idx="0"/>
          </p:cNvCxnSpPr>
          <p:nvPr/>
        </p:nvCxnSpPr>
        <p:spPr>
          <a:xfrm flipH="1" flipV="1">
            <a:off x="2736056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flipH="1" flipV="1">
            <a:off x="3528144" y="3203773"/>
            <a:ext cx="161911" cy="42120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角丸四角形 135"/>
          <p:cNvSpPr/>
          <p:nvPr/>
        </p:nvSpPr>
        <p:spPr>
          <a:xfrm>
            <a:off x="3816176" y="5292005"/>
            <a:ext cx="2232248" cy="6480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3576694" y="5459484"/>
            <a:ext cx="2687754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フリーフォーム 137"/>
          <p:cNvSpPr/>
          <p:nvPr/>
        </p:nvSpPr>
        <p:spPr>
          <a:xfrm rot="2375377" flipH="1">
            <a:off x="2829513" y="4686831"/>
            <a:ext cx="1293691" cy="80970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39" name="フリーフォーム 138"/>
          <p:cNvSpPr/>
          <p:nvPr/>
        </p:nvSpPr>
        <p:spPr>
          <a:xfrm rot="3209448" flipH="1">
            <a:off x="3589040" y="4697525"/>
            <a:ext cx="1065062" cy="45719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1" name="フリーフォーム 140"/>
          <p:cNvSpPr/>
          <p:nvPr/>
        </p:nvSpPr>
        <p:spPr>
          <a:xfrm rot="19788147" flipH="1">
            <a:off x="6217581" y="5177676"/>
            <a:ext cx="1533891" cy="227493"/>
          </a:xfrm>
          <a:custGeom>
            <a:avLst/>
            <a:gdLst>
              <a:gd name="connsiteX0" fmla="*/ 0 w 585216"/>
              <a:gd name="connsiteY0" fmla="*/ 18288 h 2084838"/>
              <a:gd name="connsiteX1" fmla="*/ 292608 w 585216"/>
              <a:gd name="connsiteY1" fmla="*/ 2084832 h 2084838"/>
              <a:gd name="connsiteX2" fmla="*/ 585216 w 585216"/>
              <a:gd name="connsiteY2" fmla="*/ 0 h 2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2084838">
                <a:moveTo>
                  <a:pt x="0" y="18288"/>
                </a:moveTo>
                <a:cubicBezTo>
                  <a:pt x="97536" y="1053084"/>
                  <a:pt x="195072" y="2087880"/>
                  <a:pt x="292608" y="2084832"/>
                </a:cubicBezTo>
                <a:cubicBezTo>
                  <a:pt x="390144" y="2081784"/>
                  <a:pt x="487680" y="1040892"/>
                  <a:pt x="585216" y="0"/>
                </a:cubicBezTo>
              </a:path>
            </a:pathLst>
          </a:custGeom>
          <a:ln w="19050"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015976" y="6444381"/>
            <a:ext cx="648072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/>
              <a:t>If an exception occurs in the EVM, the state is not updated.</a:t>
            </a:r>
            <a:endParaRPr lang="ja-JP" altLang="en-US" sz="1800" dirty="0"/>
          </a:p>
        </p:txBody>
      </p:sp>
      <p:sp>
        <p:nvSpPr>
          <p:cNvPr id="46" name="爆発 1 45"/>
          <p:cNvSpPr/>
          <p:nvPr/>
        </p:nvSpPr>
        <p:spPr>
          <a:xfrm>
            <a:off x="4823320" y="4931965"/>
            <a:ext cx="972108" cy="648072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752280" y="4571925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Exception</a:t>
            </a:r>
          </a:p>
        </p:txBody>
      </p:sp>
      <p:sp>
        <p:nvSpPr>
          <p:cNvPr id="48" name="禁止 47"/>
          <p:cNvSpPr/>
          <p:nvPr/>
        </p:nvSpPr>
        <p:spPr>
          <a:xfrm>
            <a:off x="6480472" y="2699717"/>
            <a:ext cx="1944216" cy="1944216"/>
          </a:xfrm>
          <a:prstGeom prst="noSmoking">
            <a:avLst>
              <a:gd name="adj" fmla="val 10641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15777" y="899517"/>
            <a:ext cx="9577064" cy="60486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/>
          <p:cNvCxnSpPr/>
          <p:nvPr/>
        </p:nvCxnSpPr>
        <p:spPr>
          <a:xfrm>
            <a:off x="-1080368" y="26277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087984" y="3707829"/>
            <a:ext cx="576064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 smtClean="0"/>
              <a:t>The behavior if an exception occurs is subtle.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[E9]</a:t>
            </a: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768504" y="5652045"/>
            <a:ext cx="237626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ToDo: Refine this page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2015976" y="6660157"/>
            <a:ext cx="612068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2015976" y="6588149"/>
            <a:ext cx="612068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"/>
          <p:cNvSpPr txBox="1">
            <a:spLocks noChangeArrowheads="1"/>
          </p:cNvSpPr>
          <p:nvPr/>
        </p:nvSpPr>
        <p:spPr bwMode="auto">
          <a:xfrm rot="19799749">
            <a:off x="8550134" y="6278854"/>
            <a:ext cx="1211198" cy="5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712854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[E3]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 transaction-based state machine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192833" y="2267462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248224" y="2267669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20055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12" name="円弧 11"/>
          <p:cNvSpPr/>
          <p:nvPr/>
        </p:nvSpPr>
        <p:spPr>
          <a:xfrm flipH="1">
            <a:off x="2304008" y="2843733"/>
            <a:ext cx="5472608" cy="151216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83928" y="4643933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can be viewed as a transaction-based state machine.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60592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4782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1983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07864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664044" y="1835620"/>
            <a:ext cx="115212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lg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Exception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75816" y="1187548"/>
            <a:ext cx="8928992" cy="5616625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960192" y="755501"/>
            <a:ext cx="2159546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7920632" y="5219177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416576" y="4859956"/>
            <a:ext cx="20872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920632" y="3347490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632600" y="2988269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257300" y="3347490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969268" y="2988269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5" name="円/楕円 34"/>
          <p:cNvSpPr/>
          <p:nvPr/>
        </p:nvSpPr>
        <p:spPr>
          <a:xfrm>
            <a:off x="2520028" y="3275482"/>
            <a:ext cx="1388216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568033" y="3275780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operations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直線コネクタ 17"/>
          <p:cNvCxnSpPr>
            <a:cxnSpLocks noChangeShapeType="1"/>
          </p:cNvCxnSpPr>
          <p:nvPr/>
        </p:nvCxnSpPr>
        <p:spPr bwMode="auto">
          <a:xfrm>
            <a:off x="4124268" y="3563514"/>
            <a:ext cx="916040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 rot="10800000" flipH="1" flipV="1">
            <a:off x="6624488" y="3491506"/>
            <a:ext cx="1224136" cy="360040"/>
            <a:chOff x="6696794" y="6084092"/>
            <a:chExt cx="792088" cy="288032"/>
          </a:xfrm>
        </p:grpSpPr>
        <p:cxnSp>
          <p:nvCxnSpPr>
            <p:cNvPr id="42" name="直線コネクタ 41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 bwMode="auto">
            <a:xfrm rot="5400000" flipH="1" flipV="1">
              <a:off x="7290446" y="6173688"/>
              <a:ext cx="0" cy="39687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 rot="10800000" flipH="1" flipV="1">
            <a:off x="6624485" y="3707530"/>
            <a:ext cx="1224137" cy="2088530"/>
            <a:chOff x="6696794" y="6084092"/>
            <a:chExt cx="1122126" cy="288032"/>
          </a:xfrm>
        </p:grpSpPr>
        <p:cxnSp>
          <p:nvCxnSpPr>
            <p:cNvPr id="46" name="直線コネクタ 45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 bwMode="auto">
            <a:xfrm rot="10800000" flipH="1" flipV="1">
              <a:off x="7092009" y="6372124"/>
              <a:ext cx="726911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2952076" y="1907628"/>
            <a:ext cx="504056" cy="504056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736052" y="1547588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cxnSp>
        <p:nvCxnSpPr>
          <p:cNvPr id="51" name="直線コネクタ 17"/>
          <p:cNvCxnSpPr>
            <a:cxnSpLocks noChangeShapeType="1"/>
          </p:cNvCxnSpPr>
          <p:nvPr/>
        </p:nvCxnSpPr>
        <p:spPr bwMode="auto">
          <a:xfrm flipV="1">
            <a:off x="3240108" y="2647772"/>
            <a:ext cx="0" cy="55600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爆発 1 55"/>
          <p:cNvSpPr/>
          <p:nvPr/>
        </p:nvSpPr>
        <p:spPr>
          <a:xfrm>
            <a:off x="3312120" y="2915740"/>
            <a:ext cx="864096" cy="576064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7" name="爆発 1 56"/>
          <p:cNvSpPr/>
          <p:nvPr/>
        </p:nvSpPr>
        <p:spPr>
          <a:xfrm>
            <a:off x="4824284" y="4499916"/>
            <a:ext cx="864096" cy="576064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007864" y="3347788"/>
            <a:ext cx="108012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07864" y="4139876"/>
            <a:ext cx="108012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avail</a:t>
            </a:r>
          </a:p>
        </p:txBody>
      </p:sp>
      <p:grpSp>
        <p:nvGrpSpPr>
          <p:cNvPr id="65" name="グループ化 64"/>
          <p:cNvGrpSpPr/>
          <p:nvPr/>
        </p:nvGrpSpPr>
        <p:grpSpPr>
          <a:xfrm flipV="1">
            <a:off x="1511920" y="2267668"/>
            <a:ext cx="1008112" cy="1008112"/>
            <a:chOff x="2770780" y="4139877"/>
            <a:chExt cx="613348" cy="360040"/>
          </a:xfrm>
        </p:grpSpPr>
        <p:cxnSp>
          <p:nvCxnSpPr>
            <p:cNvPr id="63" name="直線コネクタ 62"/>
            <p:cNvCxnSpPr/>
            <p:nvPr/>
          </p:nvCxnSpPr>
          <p:spPr bwMode="auto">
            <a:xfrm rot="10800000" flipV="1">
              <a:off x="2773340" y="4139877"/>
              <a:ext cx="0" cy="36004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 bwMode="auto">
            <a:xfrm rot="16200000">
              <a:off x="3077454" y="4193243"/>
              <a:ext cx="0" cy="61334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爆発 1 65"/>
          <p:cNvSpPr/>
          <p:nvPr/>
        </p:nvSpPr>
        <p:spPr>
          <a:xfrm>
            <a:off x="1511920" y="1763612"/>
            <a:ext cx="864096" cy="576064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7" name="爆発 1 66"/>
          <p:cNvSpPr/>
          <p:nvPr/>
        </p:nvSpPr>
        <p:spPr>
          <a:xfrm>
            <a:off x="1223888" y="4571924"/>
            <a:ext cx="864096" cy="576064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392240" y="5147988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 underflow</a:t>
            </a: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720800" y="5147988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out-of-gas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457104" y="2483940"/>
            <a:ext cx="215927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invalid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instruction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431800" y="1187548"/>
            <a:ext cx="215927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invalid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jump destination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Gas and fee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032200" y="1763613"/>
            <a:ext cx="18002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state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79872" y="2123653"/>
            <a:ext cx="7992888" cy="3816424"/>
          </a:xfrm>
          <a:prstGeom prst="roundRect">
            <a:avLst>
              <a:gd name="adj" fmla="val 20788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Ch.5, Ch.9, Appendix G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Gas and fee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554884" y="2339677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EOA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655936" y="2699717"/>
            <a:ext cx="1800200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336456" y="4283893"/>
            <a:ext cx="1901252" cy="26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Contract account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408464" y="4643933"/>
            <a:ext cx="1800200" cy="1008112"/>
          </a:xfrm>
          <a:prstGeom prst="roundRect">
            <a:avLst>
              <a:gd name="adj" fmla="val 540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sz="20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912520" y="4931965"/>
            <a:ext cx="792088" cy="451288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768504" y="5013265"/>
            <a:ext cx="1080120" cy="297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EVM code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3600152" y="3275781"/>
            <a:ext cx="3168352" cy="18002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584805" y="3731292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Message</a:t>
            </a:r>
            <a:endParaRPr lang="en-US" altLang="ja-JP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3853894" y="3779837"/>
            <a:ext cx="2770594" cy="1572499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8352680" y="4427909"/>
            <a:ext cx="470536" cy="216024"/>
            <a:chOff x="5345055" y="1192501"/>
            <a:chExt cx="470536" cy="216024"/>
          </a:xfrm>
          <a:solidFill>
            <a:srgbClr val="FF0000"/>
          </a:solidFill>
        </p:grpSpPr>
        <p:grpSp>
          <p:nvGrpSpPr>
            <p:cNvPr id="42" name="グループ化 54"/>
            <p:cNvGrpSpPr/>
            <p:nvPr/>
          </p:nvGrpSpPr>
          <p:grpSpPr>
            <a:xfrm rot="13732102">
              <a:off x="5417063" y="1120493"/>
              <a:ext cx="144016" cy="288032"/>
              <a:chOff x="6480472" y="1115541"/>
              <a:chExt cx="288032" cy="576063"/>
            </a:xfrm>
            <a:grpFill/>
          </p:grpSpPr>
          <p:sp>
            <p:nvSpPr>
              <p:cNvPr id="46" name="二等辺三角形 45"/>
              <p:cNvSpPr/>
              <p:nvPr/>
            </p:nvSpPr>
            <p:spPr>
              <a:xfrm>
                <a:off x="6480472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6480472" y="1403572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  <p:grpSp>
          <p:nvGrpSpPr>
            <p:cNvPr id="43" name="グループ化 64"/>
            <p:cNvGrpSpPr/>
            <p:nvPr/>
          </p:nvGrpSpPr>
          <p:grpSpPr>
            <a:xfrm rot="14773208">
              <a:off x="5599567" y="1192501"/>
              <a:ext cx="144016" cy="288032"/>
              <a:chOff x="6480471" y="1115541"/>
              <a:chExt cx="288032" cy="576064"/>
            </a:xfrm>
            <a:grpFill/>
          </p:grpSpPr>
          <p:sp>
            <p:nvSpPr>
              <p:cNvPr id="44" name="二等辺三角形 43"/>
              <p:cNvSpPr/>
              <p:nvPr/>
            </p:nvSpPr>
            <p:spPr>
              <a:xfrm>
                <a:off x="6480471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480471" y="1403573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48" name="円形吹き出し 47"/>
          <p:cNvSpPr/>
          <p:nvPr/>
        </p:nvSpPr>
        <p:spPr>
          <a:xfrm>
            <a:off x="7743096" y="4571925"/>
            <a:ext cx="792088" cy="528058"/>
          </a:xfrm>
          <a:prstGeom prst="wedgeEllipseCallout">
            <a:avLst>
              <a:gd name="adj1" fmla="val -28391"/>
              <a:gd name="adj2" fmla="val 62500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560592" y="4715941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3888184" y="4427909"/>
            <a:ext cx="1535627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Refund</a:t>
            </a:r>
            <a:endParaRPr lang="en-US" altLang="ja-JP" sz="14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871960" y="1187549"/>
            <a:ext cx="1395848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916273" y="1187756"/>
            <a:ext cx="1296144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56" name="直線コネクタ 17"/>
          <p:cNvCxnSpPr>
            <a:cxnSpLocks noChangeShapeType="1"/>
          </p:cNvCxnSpPr>
          <p:nvPr/>
        </p:nvCxnSpPr>
        <p:spPr bwMode="auto">
          <a:xfrm flipV="1">
            <a:off x="2564345" y="1548417"/>
            <a:ext cx="0" cy="431634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1799952" y="827509"/>
            <a:ext cx="1608446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 call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888184" y="2837091"/>
            <a:ext cx="504056" cy="510698"/>
            <a:chOff x="6120432" y="1324924"/>
            <a:chExt cx="504056" cy="510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フリーフォーム 64"/>
            <p:cNvSpPr/>
            <p:nvPr/>
          </p:nvSpPr>
          <p:spPr>
            <a:xfrm>
              <a:off x="6120432" y="1547589"/>
              <a:ext cx="504056" cy="288032"/>
            </a:xfrm>
            <a:custGeom>
              <a:avLst/>
              <a:gdLst>
                <a:gd name="connsiteX0" fmla="*/ 0 w 504056"/>
                <a:gd name="connsiteY0" fmla="*/ 65366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65366 h 576064"/>
                <a:gd name="connsiteX0" fmla="*/ 0 w 504056"/>
                <a:gd name="connsiteY0" fmla="*/ 72008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72008 h 576064"/>
                <a:gd name="connsiteX0" fmla="*/ 19145 w 504056"/>
                <a:gd name="connsiteY0" fmla="*/ 19145 h 576064"/>
                <a:gd name="connsiteX1" fmla="*/ 65366 w 504056"/>
                <a:gd name="connsiteY1" fmla="*/ 0 h 576064"/>
                <a:gd name="connsiteX2" fmla="*/ 438690 w 504056"/>
                <a:gd name="connsiteY2" fmla="*/ 0 h 576064"/>
                <a:gd name="connsiteX3" fmla="*/ 484911 w 504056"/>
                <a:gd name="connsiteY3" fmla="*/ 19145 h 576064"/>
                <a:gd name="connsiteX4" fmla="*/ 504056 w 504056"/>
                <a:gd name="connsiteY4" fmla="*/ 65366 h 576064"/>
                <a:gd name="connsiteX5" fmla="*/ 504056 w 504056"/>
                <a:gd name="connsiteY5" fmla="*/ 510698 h 576064"/>
                <a:gd name="connsiteX6" fmla="*/ 484911 w 504056"/>
                <a:gd name="connsiteY6" fmla="*/ 556919 h 576064"/>
                <a:gd name="connsiteX7" fmla="*/ 438690 w 504056"/>
                <a:gd name="connsiteY7" fmla="*/ 576064 h 576064"/>
                <a:gd name="connsiteX8" fmla="*/ 65366 w 504056"/>
                <a:gd name="connsiteY8" fmla="*/ 576064 h 576064"/>
                <a:gd name="connsiteX9" fmla="*/ 19145 w 504056"/>
                <a:gd name="connsiteY9" fmla="*/ 556919 h 576064"/>
                <a:gd name="connsiteX10" fmla="*/ 0 w 504056"/>
                <a:gd name="connsiteY10" fmla="*/ 510698 h 576064"/>
                <a:gd name="connsiteX11" fmla="*/ 0 w 504056"/>
                <a:gd name="connsiteY11" fmla="*/ 72008 h 576064"/>
                <a:gd name="connsiteX12" fmla="*/ 110585 w 504056"/>
                <a:gd name="connsiteY12" fmla="*/ 110585 h 576064"/>
                <a:gd name="connsiteX0" fmla="*/ 0 w 504056"/>
                <a:gd name="connsiteY0" fmla="*/ 12001 h 660073"/>
                <a:gd name="connsiteX1" fmla="*/ 65366 w 504056"/>
                <a:gd name="connsiteY1" fmla="*/ 84009 h 660073"/>
                <a:gd name="connsiteX2" fmla="*/ 438690 w 504056"/>
                <a:gd name="connsiteY2" fmla="*/ 84009 h 660073"/>
                <a:gd name="connsiteX3" fmla="*/ 484911 w 504056"/>
                <a:gd name="connsiteY3" fmla="*/ 103154 h 660073"/>
                <a:gd name="connsiteX4" fmla="*/ 504056 w 504056"/>
                <a:gd name="connsiteY4" fmla="*/ 149375 h 660073"/>
                <a:gd name="connsiteX5" fmla="*/ 504056 w 504056"/>
                <a:gd name="connsiteY5" fmla="*/ 594707 h 660073"/>
                <a:gd name="connsiteX6" fmla="*/ 484911 w 504056"/>
                <a:gd name="connsiteY6" fmla="*/ 640928 h 660073"/>
                <a:gd name="connsiteX7" fmla="*/ 438690 w 504056"/>
                <a:gd name="connsiteY7" fmla="*/ 660073 h 660073"/>
                <a:gd name="connsiteX8" fmla="*/ 65366 w 504056"/>
                <a:gd name="connsiteY8" fmla="*/ 660073 h 660073"/>
                <a:gd name="connsiteX9" fmla="*/ 19145 w 504056"/>
                <a:gd name="connsiteY9" fmla="*/ 640928 h 660073"/>
                <a:gd name="connsiteX10" fmla="*/ 0 w 504056"/>
                <a:gd name="connsiteY10" fmla="*/ 594707 h 660073"/>
                <a:gd name="connsiteX11" fmla="*/ 0 w 504056"/>
                <a:gd name="connsiteY11" fmla="*/ 156017 h 660073"/>
                <a:gd name="connsiteX12" fmla="*/ 110585 w 504056"/>
                <a:gd name="connsiteY12" fmla="*/ 194594 h 660073"/>
                <a:gd name="connsiteX0" fmla="*/ 65366 w 504056"/>
                <a:gd name="connsiteY0" fmla="*/ 0 h 576064"/>
                <a:gd name="connsiteX1" fmla="*/ 438690 w 504056"/>
                <a:gd name="connsiteY1" fmla="*/ 0 h 576064"/>
                <a:gd name="connsiteX2" fmla="*/ 484911 w 504056"/>
                <a:gd name="connsiteY2" fmla="*/ 19145 h 576064"/>
                <a:gd name="connsiteX3" fmla="*/ 504056 w 504056"/>
                <a:gd name="connsiteY3" fmla="*/ 65366 h 576064"/>
                <a:gd name="connsiteX4" fmla="*/ 504056 w 504056"/>
                <a:gd name="connsiteY4" fmla="*/ 510698 h 576064"/>
                <a:gd name="connsiteX5" fmla="*/ 484911 w 504056"/>
                <a:gd name="connsiteY5" fmla="*/ 556919 h 576064"/>
                <a:gd name="connsiteX6" fmla="*/ 438690 w 504056"/>
                <a:gd name="connsiteY6" fmla="*/ 576064 h 576064"/>
                <a:gd name="connsiteX7" fmla="*/ 65366 w 504056"/>
                <a:gd name="connsiteY7" fmla="*/ 576064 h 576064"/>
                <a:gd name="connsiteX8" fmla="*/ 19145 w 504056"/>
                <a:gd name="connsiteY8" fmla="*/ 556919 h 576064"/>
                <a:gd name="connsiteX9" fmla="*/ 0 w 504056"/>
                <a:gd name="connsiteY9" fmla="*/ 510698 h 576064"/>
                <a:gd name="connsiteX10" fmla="*/ 0 w 504056"/>
                <a:gd name="connsiteY10" fmla="*/ 72008 h 576064"/>
                <a:gd name="connsiteX11" fmla="*/ 110585 w 504056"/>
                <a:gd name="connsiteY11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360040 w 508914"/>
                <a:gd name="connsiteY0" fmla="*/ 0 h 576064"/>
                <a:gd name="connsiteX1" fmla="*/ 484911 w 508914"/>
                <a:gd name="connsiteY1" fmla="*/ 19145 h 576064"/>
                <a:gd name="connsiteX2" fmla="*/ 504056 w 508914"/>
                <a:gd name="connsiteY2" fmla="*/ 65366 h 576064"/>
                <a:gd name="connsiteX3" fmla="*/ 504056 w 508914"/>
                <a:gd name="connsiteY3" fmla="*/ 510698 h 576064"/>
                <a:gd name="connsiteX4" fmla="*/ 484911 w 508914"/>
                <a:gd name="connsiteY4" fmla="*/ 556919 h 576064"/>
                <a:gd name="connsiteX5" fmla="*/ 438690 w 508914"/>
                <a:gd name="connsiteY5" fmla="*/ 576064 h 576064"/>
                <a:gd name="connsiteX6" fmla="*/ 65366 w 508914"/>
                <a:gd name="connsiteY6" fmla="*/ 576064 h 576064"/>
                <a:gd name="connsiteX7" fmla="*/ 19145 w 508914"/>
                <a:gd name="connsiteY7" fmla="*/ 556919 h 576064"/>
                <a:gd name="connsiteX8" fmla="*/ 0 w 508914"/>
                <a:gd name="connsiteY8" fmla="*/ 510698 h 576064"/>
                <a:gd name="connsiteX9" fmla="*/ 0 w 508914"/>
                <a:gd name="connsiteY9" fmla="*/ 72008 h 576064"/>
                <a:gd name="connsiteX10" fmla="*/ 110585 w 508914"/>
                <a:gd name="connsiteY10" fmla="*/ 110585 h 576064"/>
                <a:gd name="connsiteX0" fmla="*/ 484911 w 508914"/>
                <a:gd name="connsiteY0" fmla="*/ 0 h 556919"/>
                <a:gd name="connsiteX1" fmla="*/ 504056 w 508914"/>
                <a:gd name="connsiteY1" fmla="*/ 46221 h 556919"/>
                <a:gd name="connsiteX2" fmla="*/ 504056 w 508914"/>
                <a:gd name="connsiteY2" fmla="*/ 491553 h 556919"/>
                <a:gd name="connsiteX3" fmla="*/ 484911 w 508914"/>
                <a:gd name="connsiteY3" fmla="*/ 537774 h 556919"/>
                <a:gd name="connsiteX4" fmla="*/ 438690 w 508914"/>
                <a:gd name="connsiteY4" fmla="*/ 556919 h 556919"/>
                <a:gd name="connsiteX5" fmla="*/ 65366 w 508914"/>
                <a:gd name="connsiteY5" fmla="*/ 556919 h 556919"/>
                <a:gd name="connsiteX6" fmla="*/ 19145 w 508914"/>
                <a:gd name="connsiteY6" fmla="*/ 537774 h 556919"/>
                <a:gd name="connsiteX7" fmla="*/ 0 w 508914"/>
                <a:gd name="connsiteY7" fmla="*/ 491553 h 556919"/>
                <a:gd name="connsiteX8" fmla="*/ 0 w 508914"/>
                <a:gd name="connsiteY8" fmla="*/ 52863 h 556919"/>
                <a:gd name="connsiteX9" fmla="*/ 110585 w 508914"/>
                <a:gd name="connsiteY9" fmla="*/ 91440 h 556919"/>
                <a:gd name="connsiteX0" fmla="*/ 504056 w 504056"/>
                <a:gd name="connsiteY0" fmla="*/ 34220 h 544918"/>
                <a:gd name="connsiteX1" fmla="*/ 504056 w 504056"/>
                <a:gd name="connsiteY1" fmla="*/ 479552 h 544918"/>
                <a:gd name="connsiteX2" fmla="*/ 484911 w 504056"/>
                <a:gd name="connsiteY2" fmla="*/ 525773 h 544918"/>
                <a:gd name="connsiteX3" fmla="*/ 438690 w 504056"/>
                <a:gd name="connsiteY3" fmla="*/ 544918 h 544918"/>
                <a:gd name="connsiteX4" fmla="*/ 65366 w 504056"/>
                <a:gd name="connsiteY4" fmla="*/ 544918 h 544918"/>
                <a:gd name="connsiteX5" fmla="*/ 19145 w 504056"/>
                <a:gd name="connsiteY5" fmla="*/ 525773 h 544918"/>
                <a:gd name="connsiteX6" fmla="*/ 0 w 504056"/>
                <a:gd name="connsiteY6" fmla="*/ 479552 h 544918"/>
                <a:gd name="connsiteX7" fmla="*/ 0 w 504056"/>
                <a:gd name="connsiteY7" fmla="*/ 40862 h 544918"/>
                <a:gd name="connsiteX8" fmla="*/ 110585 w 504056"/>
                <a:gd name="connsiteY8" fmla="*/ 79439 h 544918"/>
                <a:gd name="connsiteX0" fmla="*/ 504056 w 504056"/>
                <a:gd name="connsiteY0" fmla="*/ 72798 h 583496"/>
                <a:gd name="connsiteX1" fmla="*/ 504056 w 504056"/>
                <a:gd name="connsiteY1" fmla="*/ 518130 h 583496"/>
                <a:gd name="connsiteX2" fmla="*/ 484911 w 504056"/>
                <a:gd name="connsiteY2" fmla="*/ 564351 h 583496"/>
                <a:gd name="connsiteX3" fmla="*/ 438690 w 504056"/>
                <a:gd name="connsiteY3" fmla="*/ 583496 h 583496"/>
                <a:gd name="connsiteX4" fmla="*/ 65366 w 504056"/>
                <a:gd name="connsiteY4" fmla="*/ 583496 h 583496"/>
                <a:gd name="connsiteX5" fmla="*/ 19145 w 504056"/>
                <a:gd name="connsiteY5" fmla="*/ 564351 h 583496"/>
                <a:gd name="connsiteX6" fmla="*/ 0 w 504056"/>
                <a:gd name="connsiteY6" fmla="*/ 518130 h 583496"/>
                <a:gd name="connsiteX7" fmla="*/ 0 w 504056"/>
                <a:gd name="connsiteY7" fmla="*/ 79440 h 583496"/>
                <a:gd name="connsiteX8" fmla="*/ 144016 w 504056"/>
                <a:gd name="connsiteY8" fmla="*/ 79439 h 583496"/>
                <a:gd name="connsiteX0" fmla="*/ 504056 w 504056"/>
                <a:gd name="connsiteY0" fmla="*/ 0 h 510698"/>
                <a:gd name="connsiteX1" fmla="*/ 504056 w 504056"/>
                <a:gd name="connsiteY1" fmla="*/ 445332 h 510698"/>
                <a:gd name="connsiteX2" fmla="*/ 484911 w 504056"/>
                <a:gd name="connsiteY2" fmla="*/ 491553 h 510698"/>
                <a:gd name="connsiteX3" fmla="*/ 438690 w 504056"/>
                <a:gd name="connsiteY3" fmla="*/ 510698 h 510698"/>
                <a:gd name="connsiteX4" fmla="*/ 65366 w 504056"/>
                <a:gd name="connsiteY4" fmla="*/ 510698 h 510698"/>
                <a:gd name="connsiteX5" fmla="*/ 19145 w 504056"/>
                <a:gd name="connsiteY5" fmla="*/ 491553 h 510698"/>
                <a:gd name="connsiteX6" fmla="*/ 0 w 504056"/>
                <a:gd name="connsiteY6" fmla="*/ 445332 h 510698"/>
                <a:gd name="connsiteX7" fmla="*/ 0 w 504056"/>
                <a:gd name="connsiteY7" fmla="*/ 6642 h 5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056" h="510698">
                  <a:moveTo>
                    <a:pt x="504056" y="0"/>
                  </a:moveTo>
                  <a:lnTo>
                    <a:pt x="504056" y="445332"/>
                  </a:lnTo>
                  <a:cubicBezTo>
                    <a:pt x="504056" y="462668"/>
                    <a:pt x="497169" y="479294"/>
                    <a:pt x="484911" y="491553"/>
                  </a:cubicBezTo>
                  <a:cubicBezTo>
                    <a:pt x="472652" y="503812"/>
                    <a:pt x="456026" y="510698"/>
                    <a:pt x="438690" y="510698"/>
                  </a:cubicBezTo>
                  <a:lnTo>
                    <a:pt x="65366" y="510698"/>
                  </a:lnTo>
                  <a:cubicBezTo>
                    <a:pt x="48030" y="510698"/>
                    <a:pt x="31404" y="503811"/>
                    <a:pt x="19145" y="491553"/>
                  </a:cubicBezTo>
                  <a:cubicBezTo>
                    <a:pt x="6887" y="479294"/>
                    <a:pt x="0" y="462668"/>
                    <a:pt x="0" y="445332"/>
                  </a:cubicBezTo>
                  <a:lnTo>
                    <a:pt x="0" y="6642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6120432" y="1403573"/>
              <a:ext cx="504056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6120432" y="1324924"/>
              <a:ext cx="504056" cy="510698"/>
            </a:xfrm>
            <a:custGeom>
              <a:avLst/>
              <a:gdLst>
                <a:gd name="connsiteX0" fmla="*/ 0 w 504056"/>
                <a:gd name="connsiteY0" fmla="*/ 65366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65366 h 576064"/>
                <a:gd name="connsiteX0" fmla="*/ 0 w 504056"/>
                <a:gd name="connsiteY0" fmla="*/ 72008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72008 h 576064"/>
                <a:gd name="connsiteX0" fmla="*/ 19145 w 504056"/>
                <a:gd name="connsiteY0" fmla="*/ 19145 h 576064"/>
                <a:gd name="connsiteX1" fmla="*/ 65366 w 504056"/>
                <a:gd name="connsiteY1" fmla="*/ 0 h 576064"/>
                <a:gd name="connsiteX2" fmla="*/ 438690 w 504056"/>
                <a:gd name="connsiteY2" fmla="*/ 0 h 576064"/>
                <a:gd name="connsiteX3" fmla="*/ 484911 w 504056"/>
                <a:gd name="connsiteY3" fmla="*/ 19145 h 576064"/>
                <a:gd name="connsiteX4" fmla="*/ 504056 w 504056"/>
                <a:gd name="connsiteY4" fmla="*/ 65366 h 576064"/>
                <a:gd name="connsiteX5" fmla="*/ 504056 w 504056"/>
                <a:gd name="connsiteY5" fmla="*/ 510698 h 576064"/>
                <a:gd name="connsiteX6" fmla="*/ 484911 w 504056"/>
                <a:gd name="connsiteY6" fmla="*/ 556919 h 576064"/>
                <a:gd name="connsiteX7" fmla="*/ 438690 w 504056"/>
                <a:gd name="connsiteY7" fmla="*/ 576064 h 576064"/>
                <a:gd name="connsiteX8" fmla="*/ 65366 w 504056"/>
                <a:gd name="connsiteY8" fmla="*/ 576064 h 576064"/>
                <a:gd name="connsiteX9" fmla="*/ 19145 w 504056"/>
                <a:gd name="connsiteY9" fmla="*/ 556919 h 576064"/>
                <a:gd name="connsiteX10" fmla="*/ 0 w 504056"/>
                <a:gd name="connsiteY10" fmla="*/ 510698 h 576064"/>
                <a:gd name="connsiteX11" fmla="*/ 0 w 504056"/>
                <a:gd name="connsiteY11" fmla="*/ 72008 h 576064"/>
                <a:gd name="connsiteX12" fmla="*/ 110585 w 504056"/>
                <a:gd name="connsiteY12" fmla="*/ 110585 h 576064"/>
                <a:gd name="connsiteX0" fmla="*/ 0 w 504056"/>
                <a:gd name="connsiteY0" fmla="*/ 12001 h 660073"/>
                <a:gd name="connsiteX1" fmla="*/ 65366 w 504056"/>
                <a:gd name="connsiteY1" fmla="*/ 84009 h 660073"/>
                <a:gd name="connsiteX2" fmla="*/ 438690 w 504056"/>
                <a:gd name="connsiteY2" fmla="*/ 84009 h 660073"/>
                <a:gd name="connsiteX3" fmla="*/ 484911 w 504056"/>
                <a:gd name="connsiteY3" fmla="*/ 103154 h 660073"/>
                <a:gd name="connsiteX4" fmla="*/ 504056 w 504056"/>
                <a:gd name="connsiteY4" fmla="*/ 149375 h 660073"/>
                <a:gd name="connsiteX5" fmla="*/ 504056 w 504056"/>
                <a:gd name="connsiteY5" fmla="*/ 594707 h 660073"/>
                <a:gd name="connsiteX6" fmla="*/ 484911 w 504056"/>
                <a:gd name="connsiteY6" fmla="*/ 640928 h 660073"/>
                <a:gd name="connsiteX7" fmla="*/ 438690 w 504056"/>
                <a:gd name="connsiteY7" fmla="*/ 660073 h 660073"/>
                <a:gd name="connsiteX8" fmla="*/ 65366 w 504056"/>
                <a:gd name="connsiteY8" fmla="*/ 660073 h 660073"/>
                <a:gd name="connsiteX9" fmla="*/ 19145 w 504056"/>
                <a:gd name="connsiteY9" fmla="*/ 640928 h 660073"/>
                <a:gd name="connsiteX10" fmla="*/ 0 w 504056"/>
                <a:gd name="connsiteY10" fmla="*/ 594707 h 660073"/>
                <a:gd name="connsiteX11" fmla="*/ 0 w 504056"/>
                <a:gd name="connsiteY11" fmla="*/ 156017 h 660073"/>
                <a:gd name="connsiteX12" fmla="*/ 110585 w 504056"/>
                <a:gd name="connsiteY12" fmla="*/ 194594 h 660073"/>
                <a:gd name="connsiteX0" fmla="*/ 65366 w 504056"/>
                <a:gd name="connsiteY0" fmla="*/ 0 h 576064"/>
                <a:gd name="connsiteX1" fmla="*/ 438690 w 504056"/>
                <a:gd name="connsiteY1" fmla="*/ 0 h 576064"/>
                <a:gd name="connsiteX2" fmla="*/ 484911 w 504056"/>
                <a:gd name="connsiteY2" fmla="*/ 19145 h 576064"/>
                <a:gd name="connsiteX3" fmla="*/ 504056 w 504056"/>
                <a:gd name="connsiteY3" fmla="*/ 65366 h 576064"/>
                <a:gd name="connsiteX4" fmla="*/ 504056 w 504056"/>
                <a:gd name="connsiteY4" fmla="*/ 510698 h 576064"/>
                <a:gd name="connsiteX5" fmla="*/ 484911 w 504056"/>
                <a:gd name="connsiteY5" fmla="*/ 556919 h 576064"/>
                <a:gd name="connsiteX6" fmla="*/ 438690 w 504056"/>
                <a:gd name="connsiteY6" fmla="*/ 576064 h 576064"/>
                <a:gd name="connsiteX7" fmla="*/ 65366 w 504056"/>
                <a:gd name="connsiteY7" fmla="*/ 576064 h 576064"/>
                <a:gd name="connsiteX8" fmla="*/ 19145 w 504056"/>
                <a:gd name="connsiteY8" fmla="*/ 556919 h 576064"/>
                <a:gd name="connsiteX9" fmla="*/ 0 w 504056"/>
                <a:gd name="connsiteY9" fmla="*/ 510698 h 576064"/>
                <a:gd name="connsiteX10" fmla="*/ 0 w 504056"/>
                <a:gd name="connsiteY10" fmla="*/ 72008 h 576064"/>
                <a:gd name="connsiteX11" fmla="*/ 110585 w 504056"/>
                <a:gd name="connsiteY11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360040 w 508914"/>
                <a:gd name="connsiteY0" fmla="*/ 0 h 576064"/>
                <a:gd name="connsiteX1" fmla="*/ 484911 w 508914"/>
                <a:gd name="connsiteY1" fmla="*/ 19145 h 576064"/>
                <a:gd name="connsiteX2" fmla="*/ 504056 w 508914"/>
                <a:gd name="connsiteY2" fmla="*/ 65366 h 576064"/>
                <a:gd name="connsiteX3" fmla="*/ 504056 w 508914"/>
                <a:gd name="connsiteY3" fmla="*/ 510698 h 576064"/>
                <a:gd name="connsiteX4" fmla="*/ 484911 w 508914"/>
                <a:gd name="connsiteY4" fmla="*/ 556919 h 576064"/>
                <a:gd name="connsiteX5" fmla="*/ 438690 w 508914"/>
                <a:gd name="connsiteY5" fmla="*/ 576064 h 576064"/>
                <a:gd name="connsiteX6" fmla="*/ 65366 w 508914"/>
                <a:gd name="connsiteY6" fmla="*/ 576064 h 576064"/>
                <a:gd name="connsiteX7" fmla="*/ 19145 w 508914"/>
                <a:gd name="connsiteY7" fmla="*/ 556919 h 576064"/>
                <a:gd name="connsiteX8" fmla="*/ 0 w 508914"/>
                <a:gd name="connsiteY8" fmla="*/ 510698 h 576064"/>
                <a:gd name="connsiteX9" fmla="*/ 0 w 508914"/>
                <a:gd name="connsiteY9" fmla="*/ 72008 h 576064"/>
                <a:gd name="connsiteX10" fmla="*/ 110585 w 508914"/>
                <a:gd name="connsiteY10" fmla="*/ 110585 h 576064"/>
                <a:gd name="connsiteX0" fmla="*/ 484911 w 508914"/>
                <a:gd name="connsiteY0" fmla="*/ 0 h 556919"/>
                <a:gd name="connsiteX1" fmla="*/ 504056 w 508914"/>
                <a:gd name="connsiteY1" fmla="*/ 46221 h 556919"/>
                <a:gd name="connsiteX2" fmla="*/ 504056 w 508914"/>
                <a:gd name="connsiteY2" fmla="*/ 491553 h 556919"/>
                <a:gd name="connsiteX3" fmla="*/ 484911 w 508914"/>
                <a:gd name="connsiteY3" fmla="*/ 537774 h 556919"/>
                <a:gd name="connsiteX4" fmla="*/ 438690 w 508914"/>
                <a:gd name="connsiteY4" fmla="*/ 556919 h 556919"/>
                <a:gd name="connsiteX5" fmla="*/ 65366 w 508914"/>
                <a:gd name="connsiteY5" fmla="*/ 556919 h 556919"/>
                <a:gd name="connsiteX6" fmla="*/ 19145 w 508914"/>
                <a:gd name="connsiteY6" fmla="*/ 537774 h 556919"/>
                <a:gd name="connsiteX7" fmla="*/ 0 w 508914"/>
                <a:gd name="connsiteY7" fmla="*/ 491553 h 556919"/>
                <a:gd name="connsiteX8" fmla="*/ 0 w 508914"/>
                <a:gd name="connsiteY8" fmla="*/ 52863 h 556919"/>
                <a:gd name="connsiteX9" fmla="*/ 110585 w 508914"/>
                <a:gd name="connsiteY9" fmla="*/ 91440 h 556919"/>
                <a:gd name="connsiteX0" fmla="*/ 504056 w 504056"/>
                <a:gd name="connsiteY0" fmla="*/ 34220 h 544918"/>
                <a:gd name="connsiteX1" fmla="*/ 504056 w 504056"/>
                <a:gd name="connsiteY1" fmla="*/ 479552 h 544918"/>
                <a:gd name="connsiteX2" fmla="*/ 484911 w 504056"/>
                <a:gd name="connsiteY2" fmla="*/ 525773 h 544918"/>
                <a:gd name="connsiteX3" fmla="*/ 438690 w 504056"/>
                <a:gd name="connsiteY3" fmla="*/ 544918 h 544918"/>
                <a:gd name="connsiteX4" fmla="*/ 65366 w 504056"/>
                <a:gd name="connsiteY4" fmla="*/ 544918 h 544918"/>
                <a:gd name="connsiteX5" fmla="*/ 19145 w 504056"/>
                <a:gd name="connsiteY5" fmla="*/ 525773 h 544918"/>
                <a:gd name="connsiteX6" fmla="*/ 0 w 504056"/>
                <a:gd name="connsiteY6" fmla="*/ 479552 h 544918"/>
                <a:gd name="connsiteX7" fmla="*/ 0 w 504056"/>
                <a:gd name="connsiteY7" fmla="*/ 40862 h 544918"/>
                <a:gd name="connsiteX8" fmla="*/ 110585 w 504056"/>
                <a:gd name="connsiteY8" fmla="*/ 79439 h 544918"/>
                <a:gd name="connsiteX0" fmla="*/ 504056 w 504056"/>
                <a:gd name="connsiteY0" fmla="*/ 72798 h 583496"/>
                <a:gd name="connsiteX1" fmla="*/ 504056 w 504056"/>
                <a:gd name="connsiteY1" fmla="*/ 518130 h 583496"/>
                <a:gd name="connsiteX2" fmla="*/ 484911 w 504056"/>
                <a:gd name="connsiteY2" fmla="*/ 564351 h 583496"/>
                <a:gd name="connsiteX3" fmla="*/ 438690 w 504056"/>
                <a:gd name="connsiteY3" fmla="*/ 583496 h 583496"/>
                <a:gd name="connsiteX4" fmla="*/ 65366 w 504056"/>
                <a:gd name="connsiteY4" fmla="*/ 583496 h 583496"/>
                <a:gd name="connsiteX5" fmla="*/ 19145 w 504056"/>
                <a:gd name="connsiteY5" fmla="*/ 564351 h 583496"/>
                <a:gd name="connsiteX6" fmla="*/ 0 w 504056"/>
                <a:gd name="connsiteY6" fmla="*/ 518130 h 583496"/>
                <a:gd name="connsiteX7" fmla="*/ 0 w 504056"/>
                <a:gd name="connsiteY7" fmla="*/ 79440 h 583496"/>
                <a:gd name="connsiteX8" fmla="*/ 144016 w 504056"/>
                <a:gd name="connsiteY8" fmla="*/ 79439 h 583496"/>
                <a:gd name="connsiteX0" fmla="*/ 504056 w 504056"/>
                <a:gd name="connsiteY0" fmla="*/ 0 h 510698"/>
                <a:gd name="connsiteX1" fmla="*/ 504056 w 504056"/>
                <a:gd name="connsiteY1" fmla="*/ 445332 h 510698"/>
                <a:gd name="connsiteX2" fmla="*/ 484911 w 504056"/>
                <a:gd name="connsiteY2" fmla="*/ 491553 h 510698"/>
                <a:gd name="connsiteX3" fmla="*/ 438690 w 504056"/>
                <a:gd name="connsiteY3" fmla="*/ 510698 h 510698"/>
                <a:gd name="connsiteX4" fmla="*/ 65366 w 504056"/>
                <a:gd name="connsiteY4" fmla="*/ 510698 h 510698"/>
                <a:gd name="connsiteX5" fmla="*/ 19145 w 504056"/>
                <a:gd name="connsiteY5" fmla="*/ 491553 h 510698"/>
                <a:gd name="connsiteX6" fmla="*/ 0 w 504056"/>
                <a:gd name="connsiteY6" fmla="*/ 445332 h 510698"/>
                <a:gd name="connsiteX7" fmla="*/ 0 w 504056"/>
                <a:gd name="connsiteY7" fmla="*/ 6642 h 5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056" h="510698">
                  <a:moveTo>
                    <a:pt x="504056" y="0"/>
                  </a:moveTo>
                  <a:lnTo>
                    <a:pt x="504056" y="445332"/>
                  </a:lnTo>
                  <a:cubicBezTo>
                    <a:pt x="504056" y="462668"/>
                    <a:pt x="497169" y="479294"/>
                    <a:pt x="484911" y="491553"/>
                  </a:cubicBezTo>
                  <a:cubicBezTo>
                    <a:pt x="472652" y="503812"/>
                    <a:pt x="456026" y="510698"/>
                    <a:pt x="438690" y="510698"/>
                  </a:cubicBezTo>
                  <a:lnTo>
                    <a:pt x="65366" y="510698"/>
                  </a:lnTo>
                  <a:cubicBezTo>
                    <a:pt x="48030" y="510698"/>
                    <a:pt x="31404" y="503811"/>
                    <a:pt x="19145" y="491553"/>
                  </a:cubicBezTo>
                  <a:cubicBezTo>
                    <a:pt x="6887" y="479294"/>
                    <a:pt x="0" y="462668"/>
                    <a:pt x="0" y="445332"/>
                  </a:cubicBezTo>
                  <a:lnTo>
                    <a:pt x="0" y="664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528144" y="2477051"/>
            <a:ext cx="1296144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Gas supply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392240" y="4741023"/>
            <a:ext cx="504056" cy="510698"/>
            <a:chOff x="6120432" y="1324924"/>
            <a:chExt cx="504056" cy="510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フリーフォーム 74"/>
            <p:cNvSpPr/>
            <p:nvPr/>
          </p:nvSpPr>
          <p:spPr>
            <a:xfrm>
              <a:off x="6120432" y="1684963"/>
              <a:ext cx="504056" cy="150657"/>
            </a:xfrm>
            <a:custGeom>
              <a:avLst/>
              <a:gdLst>
                <a:gd name="connsiteX0" fmla="*/ 0 w 504056"/>
                <a:gd name="connsiteY0" fmla="*/ 65366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65366 h 576064"/>
                <a:gd name="connsiteX0" fmla="*/ 0 w 504056"/>
                <a:gd name="connsiteY0" fmla="*/ 72008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72008 h 576064"/>
                <a:gd name="connsiteX0" fmla="*/ 19145 w 504056"/>
                <a:gd name="connsiteY0" fmla="*/ 19145 h 576064"/>
                <a:gd name="connsiteX1" fmla="*/ 65366 w 504056"/>
                <a:gd name="connsiteY1" fmla="*/ 0 h 576064"/>
                <a:gd name="connsiteX2" fmla="*/ 438690 w 504056"/>
                <a:gd name="connsiteY2" fmla="*/ 0 h 576064"/>
                <a:gd name="connsiteX3" fmla="*/ 484911 w 504056"/>
                <a:gd name="connsiteY3" fmla="*/ 19145 h 576064"/>
                <a:gd name="connsiteX4" fmla="*/ 504056 w 504056"/>
                <a:gd name="connsiteY4" fmla="*/ 65366 h 576064"/>
                <a:gd name="connsiteX5" fmla="*/ 504056 w 504056"/>
                <a:gd name="connsiteY5" fmla="*/ 510698 h 576064"/>
                <a:gd name="connsiteX6" fmla="*/ 484911 w 504056"/>
                <a:gd name="connsiteY6" fmla="*/ 556919 h 576064"/>
                <a:gd name="connsiteX7" fmla="*/ 438690 w 504056"/>
                <a:gd name="connsiteY7" fmla="*/ 576064 h 576064"/>
                <a:gd name="connsiteX8" fmla="*/ 65366 w 504056"/>
                <a:gd name="connsiteY8" fmla="*/ 576064 h 576064"/>
                <a:gd name="connsiteX9" fmla="*/ 19145 w 504056"/>
                <a:gd name="connsiteY9" fmla="*/ 556919 h 576064"/>
                <a:gd name="connsiteX10" fmla="*/ 0 w 504056"/>
                <a:gd name="connsiteY10" fmla="*/ 510698 h 576064"/>
                <a:gd name="connsiteX11" fmla="*/ 0 w 504056"/>
                <a:gd name="connsiteY11" fmla="*/ 72008 h 576064"/>
                <a:gd name="connsiteX12" fmla="*/ 110585 w 504056"/>
                <a:gd name="connsiteY12" fmla="*/ 110585 h 576064"/>
                <a:gd name="connsiteX0" fmla="*/ 0 w 504056"/>
                <a:gd name="connsiteY0" fmla="*/ 12001 h 660073"/>
                <a:gd name="connsiteX1" fmla="*/ 65366 w 504056"/>
                <a:gd name="connsiteY1" fmla="*/ 84009 h 660073"/>
                <a:gd name="connsiteX2" fmla="*/ 438690 w 504056"/>
                <a:gd name="connsiteY2" fmla="*/ 84009 h 660073"/>
                <a:gd name="connsiteX3" fmla="*/ 484911 w 504056"/>
                <a:gd name="connsiteY3" fmla="*/ 103154 h 660073"/>
                <a:gd name="connsiteX4" fmla="*/ 504056 w 504056"/>
                <a:gd name="connsiteY4" fmla="*/ 149375 h 660073"/>
                <a:gd name="connsiteX5" fmla="*/ 504056 w 504056"/>
                <a:gd name="connsiteY5" fmla="*/ 594707 h 660073"/>
                <a:gd name="connsiteX6" fmla="*/ 484911 w 504056"/>
                <a:gd name="connsiteY6" fmla="*/ 640928 h 660073"/>
                <a:gd name="connsiteX7" fmla="*/ 438690 w 504056"/>
                <a:gd name="connsiteY7" fmla="*/ 660073 h 660073"/>
                <a:gd name="connsiteX8" fmla="*/ 65366 w 504056"/>
                <a:gd name="connsiteY8" fmla="*/ 660073 h 660073"/>
                <a:gd name="connsiteX9" fmla="*/ 19145 w 504056"/>
                <a:gd name="connsiteY9" fmla="*/ 640928 h 660073"/>
                <a:gd name="connsiteX10" fmla="*/ 0 w 504056"/>
                <a:gd name="connsiteY10" fmla="*/ 594707 h 660073"/>
                <a:gd name="connsiteX11" fmla="*/ 0 w 504056"/>
                <a:gd name="connsiteY11" fmla="*/ 156017 h 660073"/>
                <a:gd name="connsiteX12" fmla="*/ 110585 w 504056"/>
                <a:gd name="connsiteY12" fmla="*/ 194594 h 660073"/>
                <a:gd name="connsiteX0" fmla="*/ 65366 w 504056"/>
                <a:gd name="connsiteY0" fmla="*/ 0 h 576064"/>
                <a:gd name="connsiteX1" fmla="*/ 438690 w 504056"/>
                <a:gd name="connsiteY1" fmla="*/ 0 h 576064"/>
                <a:gd name="connsiteX2" fmla="*/ 484911 w 504056"/>
                <a:gd name="connsiteY2" fmla="*/ 19145 h 576064"/>
                <a:gd name="connsiteX3" fmla="*/ 504056 w 504056"/>
                <a:gd name="connsiteY3" fmla="*/ 65366 h 576064"/>
                <a:gd name="connsiteX4" fmla="*/ 504056 w 504056"/>
                <a:gd name="connsiteY4" fmla="*/ 510698 h 576064"/>
                <a:gd name="connsiteX5" fmla="*/ 484911 w 504056"/>
                <a:gd name="connsiteY5" fmla="*/ 556919 h 576064"/>
                <a:gd name="connsiteX6" fmla="*/ 438690 w 504056"/>
                <a:gd name="connsiteY6" fmla="*/ 576064 h 576064"/>
                <a:gd name="connsiteX7" fmla="*/ 65366 w 504056"/>
                <a:gd name="connsiteY7" fmla="*/ 576064 h 576064"/>
                <a:gd name="connsiteX8" fmla="*/ 19145 w 504056"/>
                <a:gd name="connsiteY8" fmla="*/ 556919 h 576064"/>
                <a:gd name="connsiteX9" fmla="*/ 0 w 504056"/>
                <a:gd name="connsiteY9" fmla="*/ 510698 h 576064"/>
                <a:gd name="connsiteX10" fmla="*/ 0 w 504056"/>
                <a:gd name="connsiteY10" fmla="*/ 72008 h 576064"/>
                <a:gd name="connsiteX11" fmla="*/ 110585 w 504056"/>
                <a:gd name="connsiteY11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360040 w 508914"/>
                <a:gd name="connsiteY0" fmla="*/ 0 h 576064"/>
                <a:gd name="connsiteX1" fmla="*/ 484911 w 508914"/>
                <a:gd name="connsiteY1" fmla="*/ 19145 h 576064"/>
                <a:gd name="connsiteX2" fmla="*/ 504056 w 508914"/>
                <a:gd name="connsiteY2" fmla="*/ 65366 h 576064"/>
                <a:gd name="connsiteX3" fmla="*/ 504056 w 508914"/>
                <a:gd name="connsiteY3" fmla="*/ 510698 h 576064"/>
                <a:gd name="connsiteX4" fmla="*/ 484911 w 508914"/>
                <a:gd name="connsiteY4" fmla="*/ 556919 h 576064"/>
                <a:gd name="connsiteX5" fmla="*/ 438690 w 508914"/>
                <a:gd name="connsiteY5" fmla="*/ 576064 h 576064"/>
                <a:gd name="connsiteX6" fmla="*/ 65366 w 508914"/>
                <a:gd name="connsiteY6" fmla="*/ 576064 h 576064"/>
                <a:gd name="connsiteX7" fmla="*/ 19145 w 508914"/>
                <a:gd name="connsiteY7" fmla="*/ 556919 h 576064"/>
                <a:gd name="connsiteX8" fmla="*/ 0 w 508914"/>
                <a:gd name="connsiteY8" fmla="*/ 510698 h 576064"/>
                <a:gd name="connsiteX9" fmla="*/ 0 w 508914"/>
                <a:gd name="connsiteY9" fmla="*/ 72008 h 576064"/>
                <a:gd name="connsiteX10" fmla="*/ 110585 w 508914"/>
                <a:gd name="connsiteY10" fmla="*/ 110585 h 576064"/>
                <a:gd name="connsiteX0" fmla="*/ 484911 w 508914"/>
                <a:gd name="connsiteY0" fmla="*/ 0 h 556919"/>
                <a:gd name="connsiteX1" fmla="*/ 504056 w 508914"/>
                <a:gd name="connsiteY1" fmla="*/ 46221 h 556919"/>
                <a:gd name="connsiteX2" fmla="*/ 504056 w 508914"/>
                <a:gd name="connsiteY2" fmla="*/ 491553 h 556919"/>
                <a:gd name="connsiteX3" fmla="*/ 484911 w 508914"/>
                <a:gd name="connsiteY3" fmla="*/ 537774 h 556919"/>
                <a:gd name="connsiteX4" fmla="*/ 438690 w 508914"/>
                <a:gd name="connsiteY4" fmla="*/ 556919 h 556919"/>
                <a:gd name="connsiteX5" fmla="*/ 65366 w 508914"/>
                <a:gd name="connsiteY5" fmla="*/ 556919 h 556919"/>
                <a:gd name="connsiteX6" fmla="*/ 19145 w 508914"/>
                <a:gd name="connsiteY6" fmla="*/ 537774 h 556919"/>
                <a:gd name="connsiteX7" fmla="*/ 0 w 508914"/>
                <a:gd name="connsiteY7" fmla="*/ 491553 h 556919"/>
                <a:gd name="connsiteX8" fmla="*/ 0 w 508914"/>
                <a:gd name="connsiteY8" fmla="*/ 52863 h 556919"/>
                <a:gd name="connsiteX9" fmla="*/ 110585 w 508914"/>
                <a:gd name="connsiteY9" fmla="*/ 91440 h 556919"/>
                <a:gd name="connsiteX0" fmla="*/ 504056 w 504056"/>
                <a:gd name="connsiteY0" fmla="*/ 34220 h 544918"/>
                <a:gd name="connsiteX1" fmla="*/ 504056 w 504056"/>
                <a:gd name="connsiteY1" fmla="*/ 479552 h 544918"/>
                <a:gd name="connsiteX2" fmla="*/ 484911 w 504056"/>
                <a:gd name="connsiteY2" fmla="*/ 525773 h 544918"/>
                <a:gd name="connsiteX3" fmla="*/ 438690 w 504056"/>
                <a:gd name="connsiteY3" fmla="*/ 544918 h 544918"/>
                <a:gd name="connsiteX4" fmla="*/ 65366 w 504056"/>
                <a:gd name="connsiteY4" fmla="*/ 544918 h 544918"/>
                <a:gd name="connsiteX5" fmla="*/ 19145 w 504056"/>
                <a:gd name="connsiteY5" fmla="*/ 525773 h 544918"/>
                <a:gd name="connsiteX6" fmla="*/ 0 w 504056"/>
                <a:gd name="connsiteY6" fmla="*/ 479552 h 544918"/>
                <a:gd name="connsiteX7" fmla="*/ 0 w 504056"/>
                <a:gd name="connsiteY7" fmla="*/ 40862 h 544918"/>
                <a:gd name="connsiteX8" fmla="*/ 110585 w 504056"/>
                <a:gd name="connsiteY8" fmla="*/ 79439 h 544918"/>
                <a:gd name="connsiteX0" fmla="*/ 504056 w 504056"/>
                <a:gd name="connsiteY0" fmla="*/ 72798 h 583496"/>
                <a:gd name="connsiteX1" fmla="*/ 504056 w 504056"/>
                <a:gd name="connsiteY1" fmla="*/ 518130 h 583496"/>
                <a:gd name="connsiteX2" fmla="*/ 484911 w 504056"/>
                <a:gd name="connsiteY2" fmla="*/ 564351 h 583496"/>
                <a:gd name="connsiteX3" fmla="*/ 438690 w 504056"/>
                <a:gd name="connsiteY3" fmla="*/ 583496 h 583496"/>
                <a:gd name="connsiteX4" fmla="*/ 65366 w 504056"/>
                <a:gd name="connsiteY4" fmla="*/ 583496 h 583496"/>
                <a:gd name="connsiteX5" fmla="*/ 19145 w 504056"/>
                <a:gd name="connsiteY5" fmla="*/ 564351 h 583496"/>
                <a:gd name="connsiteX6" fmla="*/ 0 w 504056"/>
                <a:gd name="connsiteY6" fmla="*/ 518130 h 583496"/>
                <a:gd name="connsiteX7" fmla="*/ 0 w 504056"/>
                <a:gd name="connsiteY7" fmla="*/ 79440 h 583496"/>
                <a:gd name="connsiteX8" fmla="*/ 144016 w 504056"/>
                <a:gd name="connsiteY8" fmla="*/ 79439 h 583496"/>
                <a:gd name="connsiteX0" fmla="*/ 504056 w 504056"/>
                <a:gd name="connsiteY0" fmla="*/ 0 h 510698"/>
                <a:gd name="connsiteX1" fmla="*/ 504056 w 504056"/>
                <a:gd name="connsiteY1" fmla="*/ 445332 h 510698"/>
                <a:gd name="connsiteX2" fmla="*/ 484911 w 504056"/>
                <a:gd name="connsiteY2" fmla="*/ 491553 h 510698"/>
                <a:gd name="connsiteX3" fmla="*/ 438690 w 504056"/>
                <a:gd name="connsiteY3" fmla="*/ 510698 h 510698"/>
                <a:gd name="connsiteX4" fmla="*/ 65366 w 504056"/>
                <a:gd name="connsiteY4" fmla="*/ 510698 h 510698"/>
                <a:gd name="connsiteX5" fmla="*/ 19145 w 504056"/>
                <a:gd name="connsiteY5" fmla="*/ 491553 h 510698"/>
                <a:gd name="connsiteX6" fmla="*/ 0 w 504056"/>
                <a:gd name="connsiteY6" fmla="*/ 445332 h 510698"/>
                <a:gd name="connsiteX7" fmla="*/ 0 w 504056"/>
                <a:gd name="connsiteY7" fmla="*/ 6642 h 5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056" h="510698">
                  <a:moveTo>
                    <a:pt x="504056" y="0"/>
                  </a:moveTo>
                  <a:lnTo>
                    <a:pt x="504056" y="445332"/>
                  </a:lnTo>
                  <a:cubicBezTo>
                    <a:pt x="504056" y="462668"/>
                    <a:pt x="497169" y="479294"/>
                    <a:pt x="484911" y="491553"/>
                  </a:cubicBezTo>
                  <a:cubicBezTo>
                    <a:pt x="472652" y="503812"/>
                    <a:pt x="456026" y="510698"/>
                    <a:pt x="438690" y="510698"/>
                  </a:cubicBezTo>
                  <a:lnTo>
                    <a:pt x="65366" y="510698"/>
                  </a:lnTo>
                  <a:cubicBezTo>
                    <a:pt x="48030" y="510698"/>
                    <a:pt x="31404" y="503811"/>
                    <a:pt x="19145" y="491553"/>
                  </a:cubicBezTo>
                  <a:cubicBezTo>
                    <a:pt x="6887" y="479294"/>
                    <a:pt x="0" y="462668"/>
                    <a:pt x="0" y="445332"/>
                  </a:cubicBezTo>
                  <a:lnTo>
                    <a:pt x="0" y="6642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120432" y="1678323"/>
              <a:ext cx="504056" cy="786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6120432" y="1324924"/>
              <a:ext cx="504056" cy="510698"/>
            </a:xfrm>
            <a:custGeom>
              <a:avLst/>
              <a:gdLst>
                <a:gd name="connsiteX0" fmla="*/ 0 w 504056"/>
                <a:gd name="connsiteY0" fmla="*/ 65366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65366 h 576064"/>
                <a:gd name="connsiteX0" fmla="*/ 0 w 504056"/>
                <a:gd name="connsiteY0" fmla="*/ 72008 h 576064"/>
                <a:gd name="connsiteX1" fmla="*/ 19145 w 504056"/>
                <a:gd name="connsiteY1" fmla="*/ 19145 h 576064"/>
                <a:gd name="connsiteX2" fmla="*/ 65366 w 504056"/>
                <a:gd name="connsiteY2" fmla="*/ 0 h 576064"/>
                <a:gd name="connsiteX3" fmla="*/ 438690 w 504056"/>
                <a:gd name="connsiteY3" fmla="*/ 0 h 576064"/>
                <a:gd name="connsiteX4" fmla="*/ 484911 w 504056"/>
                <a:gd name="connsiteY4" fmla="*/ 19145 h 576064"/>
                <a:gd name="connsiteX5" fmla="*/ 504056 w 504056"/>
                <a:gd name="connsiteY5" fmla="*/ 65366 h 576064"/>
                <a:gd name="connsiteX6" fmla="*/ 504056 w 504056"/>
                <a:gd name="connsiteY6" fmla="*/ 510698 h 576064"/>
                <a:gd name="connsiteX7" fmla="*/ 484911 w 504056"/>
                <a:gd name="connsiteY7" fmla="*/ 556919 h 576064"/>
                <a:gd name="connsiteX8" fmla="*/ 438690 w 504056"/>
                <a:gd name="connsiteY8" fmla="*/ 576064 h 576064"/>
                <a:gd name="connsiteX9" fmla="*/ 65366 w 504056"/>
                <a:gd name="connsiteY9" fmla="*/ 576064 h 576064"/>
                <a:gd name="connsiteX10" fmla="*/ 19145 w 504056"/>
                <a:gd name="connsiteY10" fmla="*/ 556919 h 576064"/>
                <a:gd name="connsiteX11" fmla="*/ 0 w 504056"/>
                <a:gd name="connsiteY11" fmla="*/ 510698 h 576064"/>
                <a:gd name="connsiteX12" fmla="*/ 0 w 504056"/>
                <a:gd name="connsiteY12" fmla="*/ 72008 h 576064"/>
                <a:gd name="connsiteX0" fmla="*/ 19145 w 504056"/>
                <a:gd name="connsiteY0" fmla="*/ 19145 h 576064"/>
                <a:gd name="connsiteX1" fmla="*/ 65366 w 504056"/>
                <a:gd name="connsiteY1" fmla="*/ 0 h 576064"/>
                <a:gd name="connsiteX2" fmla="*/ 438690 w 504056"/>
                <a:gd name="connsiteY2" fmla="*/ 0 h 576064"/>
                <a:gd name="connsiteX3" fmla="*/ 484911 w 504056"/>
                <a:gd name="connsiteY3" fmla="*/ 19145 h 576064"/>
                <a:gd name="connsiteX4" fmla="*/ 504056 w 504056"/>
                <a:gd name="connsiteY4" fmla="*/ 65366 h 576064"/>
                <a:gd name="connsiteX5" fmla="*/ 504056 w 504056"/>
                <a:gd name="connsiteY5" fmla="*/ 510698 h 576064"/>
                <a:gd name="connsiteX6" fmla="*/ 484911 w 504056"/>
                <a:gd name="connsiteY6" fmla="*/ 556919 h 576064"/>
                <a:gd name="connsiteX7" fmla="*/ 438690 w 504056"/>
                <a:gd name="connsiteY7" fmla="*/ 576064 h 576064"/>
                <a:gd name="connsiteX8" fmla="*/ 65366 w 504056"/>
                <a:gd name="connsiteY8" fmla="*/ 576064 h 576064"/>
                <a:gd name="connsiteX9" fmla="*/ 19145 w 504056"/>
                <a:gd name="connsiteY9" fmla="*/ 556919 h 576064"/>
                <a:gd name="connsiteX10" fmla="*/ 0 w 504056"/>
                <a:gd name="connsiteY10" fmla="*/ 510698 h 576064"/>
                <a:gd name="connsiteX11" fmla="*/ 0 w 504056"/>
                <a:gd name="connsiteY11" fmla="*/ 72008 h 576064"/>
                <a:gd name="connsiteX12" fmla="*/ 110585 w 504056"/>
                <a:gd name="connsiteY12" fmla="*/ 110585 h 576064"/>
                <a:gd name="connsiteX0" fmla="*/ 0 w 504056"/>
                <a:gd name="connsiteY0" fmla="*/ 12001 h 660073"/>
                <a:gd name="connsiteX1" fmla="*/ 65366 w 504056"/>
                <a:gd name="connsiteY1" fmla="*/ 84009 h 660073"/>
                <a:gd name="connsiteX2" fmla="*/ 438690 w 504056"/>
                <a:gd name="connsiteY2" fmla="*/ 84009 h 660073"/>
                <a:gd name="connsiteX3" fmla="*/ 484911 w 504056"/>
                <a:gd name="connsiteY3" fmla="*/ 103154 h 660073"/>
                <a:gd name="connsiteX4" fmla="*/ 504056 w 504056"/>
                <a:gd name="connsiteY4" fmla="*/ 149375 h 660073"/>
                <a:gd name="connsiteX5" fmla="*/ 504056 w 504056"/>
                <a:gd name="connsiteY5" fmla="*/ 594707 h 660073"/>
                <a:gd name="connsiteX6" fmla="*/ 484911 w 504056"/>
                <a:gd name="connsiteY6" fmla="*/ 640928 h 660073"/>
                <a:gd name="connsiteX7" fmla="*/ 438690 w 504056"/>
                <a:gd name="connsiteY7" fmla="*/ 660073 h 660073"/>
                <a:gd name="connsiteX8" fmla="*/ 65366 w 504056"/>
                <a:gd name="connsiteY8" fmla="*/ 660073 h 660073"/>
                <a:gd name="connsiteX9" fmla="*/ 19145 w 504056"/>
                <a:gd name="connsiteY9" fmla="*/ 640928 h 660073"/>
                <a:gd name="connsiteX10" fmla="*/ 0 w 504056"/>
                <a:gd name="connsiteY10" fmla="*/ 594707 h 660073"/>
                <a:gd name="connsiteX11" fmla="*/ 0 w 504056"/>
                <a:gd name="connsiteY11" fmla="*/ 156017 h 660073"/>
                <a:gd name="connsiteX12" fmla="*/ 110585 w 504056"/>
                <a:gd name="connsiteY12" fmla="*/ 194594 h 660073"/>
                <a:gd name="connsiteX0" fmla="*/ 65366 w 504056"/>
                <a:gd name="connsiteY0" fmla="*/ 0 h 576064"/>
                <a:gd name="connsiteX1" fmla="*/ 438690 w 504056"/>
                <a:gd name="connsiteY1" fmla="*/ 0 h 576064"/>
                <a:gd name="connsiteX2" fmla="*/ 484911 w 504056"/>
                <a:gd name="connsiteY2" fmla="*/ 19145 h 576064"/>
                <a:gd name="connsiteX3" fmla="*/ 504056 w 504056"/>
                <a:gd name="connsiteY3" fmla="*/ 65366 h 576064"/>
                <a:gd name="connsiteX4" fmla="*/ 504056 w 504056"/>
                <a:gd name="connsiteY4" fmla="*/ 510698 h 576064"/>
                <a:gd name="connsiteX5" fmla="*/ 484911 w 504056"/>
                <a:gd name="connsiteY5" fmla="*/ 556919 h 576064"/>
                <a:gd name="connsiteX6" fmla="*/ 438690 w 504056"/>
                <a:gd name="connsiteY6" fmla="*/ 576064 h 576064"/>
                <a:gd name="connsiteX7" fmla="*/ 65366 w 504056"/>
                <a:gd name="connsiteY7" fmla="*/ 576064 h 576064"/>
                <a:gd name="connsiteX8" fmla="*/ 19145 w 504056"/>
                <a:gd name="connsiteY8" fmla="*/ 556919 h 576064"/>
                <a:gd name="connsiteX9" fmla="*/ 0 w 504056"/>
                <a:gd name="connsiteY9" fmla="*/ 510698 h 576064"/>
                <a:gd name="connsiteX10" fmla="*/ 0 w 504056"/>
                <a:gd name="connsiteY10" fmla="*/ 72008 h 576064"/>
                <a:gd name="connsiteX11" fmla="*/ 110585 w 504056"/>
                <a:gd name="connsiteY11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438690 w 504056"/>
                <a:gd name="connsiteY0" fmla="*/ 0 h 576064"/>
                <a:gd name="connsiteX1" fmla="*/ 484911 w 504056"/>
                <a:gd name="connsiteY1" fmla="*/ 19145 h 576064"/>
                <a:gd name="connsiteX2" fmla="*/ 504056 w 504056"/>
                <a:gd name="connsiteY2" fmla="*/ 65366 h 576064"/>
                <a:gd name="connsiteX3" fmla="*/ 504056 w 504056"/>
                <a:gd name="connsiteY3" fmla="*/ 510698 h 576064"/>
                <a:gd name="connsiteX4" fmla="*/ 484911 w 504056"/>
                <a:gd name="connsiteY4" fmla="*/ 556919 h 576064"/>
                <a:gd name="connsiteX5" fmla="*/ 438690 w 504056"/>
                <a:gd name="connsiteY5" fmla="*/ 576064 h 576064"/>
                <a:gd name="connsiteX6" fmla="*/ 65366 w 504056"/>
                <a:gd name="connsiteY6" fmla="*/ 576064 h 576064"/>
                <a:gd name="connsiteX7" fmla="*/ 19145 w 504056"/>
                <a:gd name="connsiteY7" fmla="*/ 556919 h 576064"/>
                <a:gd name="connsiteX8" fmla="*/ 0 w 504056"/>
                <a:gd name="connsiteY8" fmla="*/ 510698 h 576064"/>
                <a:gd name="connsiteX9" fmla="*/ 0 w 504056"/>
                <a:gd name="connsiteY9" fmla="*/ 72008 h 576064"/>
                <a:gd name="connsiteX10" fmla="*/ 110585 w 504056"/>
                <a:gd name="connsiteY10" fmla="*/ 110585 h 576064"/>
                <a:gd name="connsiteX0" fmla="*/ 360040 w 508914"/>
                <a:gd name="connsiteY0" fmla="*/ 0 h 576064"/>
                <a:gd name="connsiteX1" fmla="*/ 484911 w 508914"/>
                <a:gd name="connsiteY1" fmla="*/ 19145 h 576064"/>
                <a:gd name="connsiteX2" fmla="*/ 504056 w 508914"/>
                <a:gd name="connsiteY2" fmla="*/ 65366 h 576064"/>
                <a:gd name="connsiteX3" fmla="*/ 504056 w 508914"/>
                <a:gd name="connsiteY3" fmla="*/ 510698 h 576064"/>
                <a:gd name="connsiteX4" fmla="*/ 484911 w 508914"/>
                <a:gd name="connsiteY4" fmla="*/ 556919 h 576064"/>
                <a:gd name="connsiteX5" fmla="*/ 438690 w 508914"/>
                <a:gd name="connsiteY5" fmla="*/ 576064 h 576064"/>
                <a:gd name="connsiteX6" fmla="*/ 65366 w 508914"/>
                <a:gd name="connsiteY6" fmla="*/ 576064 h 576064"/>
                <a:gd name="connsiteX7" fmla="*/ 19145 w 508914"/>
                <a:gd name="connsiteY7" fmla="*/ 556919 h 576064"/>
                <a:gd name="connsiteX8" fmla="*/ 0 w 508914"/>
                <a:gd name="connsiteY8" fmla="*/ 510698 h 576064"/>
                <a:gd name="connsiteX9" fmla="*/ 0 w 508914"/>
                <a:gd name="connsiteY9" fmla="*/ 72008 h 576064"/>
                <a:gd name="connsiteX10" fmla="*/ 110585 w 508914"/>
                <a:gd name="connsiteY10" fmla="*/ 110585 h 576064"/>
                <a:gd name="connsiteX0" fmla="*/ 484911 w 508914"/>
                <a:gd name="connsiteY0" fmla="*/ 0 h 556919"/>
                <a:gd name="connsiteX1" fmla="*/ 504056 w 508914"/>
                <a:gd name="connsiteY1" fmla="*/ 46221 h 556919"/>
                <a:gd name="connsiteX2" fmla="*/ 504056 w 508914"/>
                <a:gd name="connsiteY2" fmla="*/ 491553 h 556919"/>
                <a:gd name="connsiteX3" fmla="*/ 484911 w 508914"/>
                <a:gd name="connsiteY3" fmla="*/ 537774 h 556919"/>
                <a:gd name="connsiteX4" fmla="*/ 438690 w 508914"/>
                <a:gd name="connsiteY4" fmla="*/ 556919 h 556919"/>
                <a:gd name="connsiteX5" fmla="*/ 65366 w 508914"/>
                <a:gd name="connsiteY5" fmla="*/ 556919 h 556919"/>
                <a:gd name="connsiteX6" fmla="*/ 19145 w 508914"/>
                <a:gd name="connsiteY6" fmla="*/ 537774 h 556919"/>
                <a:gd name="connsiteX7" fmla="*/ 0 w 508914"/>
                <a:gd name="connsiteY7" fmla="*/ 491553 h 556919"/>
                <a:gd name="connsiteX8" fmla="*/ 0 w 508914"/>
                <a:gd name="connsiteY8" fmla="*/ 52863 h 556919"/>
                <a:gd name="connsiteX9" fmla="*/ 110585 w 508914"/>
                <a:gd name="connsiteY9" fmla="*/ 91440 h 556919"/>
                <a:gd name="connsiteX0" fmla="*/ 504056 w 504056"/>
                <a:gd name="connsiteY0" fmla="*/ 34220 h 544918"/>
                <a:gd name="connsiteX1" fmla="*/ 504056 w 504056"/>
                <a:gd name="connsiteY1" fmla="*/ 479552 h 544918"/>
                <a:gd name="connsiteX2" fmla="*/ 484911 w 504056"/>
                <a:gd name="connsiteY2" fmla="*/ 525773 h 544918"/>
                <a:gd name="connsiteX3" fmla="*/ 438690 w 504056"/>
                <a:gd name="connsiteY3" fmla="*/ 544918 h 544918"/>
                <a:gd name="connsiteX4" fmla="*/ 65366 w 504056"/>
                <a:gd name="connsiteY4" fmla="*/ 544918 h 544918"/>
                <a:gd name="connsiteX5" fmla="*/ 19145 w 504056"/>
                <a:gd name="connsiteY5" fmla="*/ 525773 h 544918"/>
                <a:gd name="connsiteX6" fmla="*/ 0 w 504056"/>
                <a:gd name="connsiteY6" fmla="*/ 479552 h 544918"/>
                <a:gd name="connsiteX7" fmla="*/ 0 w 504056"/>
                <a:gd name="connsiteY7" fmla="*/ 40862 h 544918"/>
                <a:gd name="connsiteX8" fmla="*/ 110585 w 504056"/>
                <a:gd name="connsiteY8" fmla="*/ 79439 h 544918"/>
                <a:gd name="connsiteX0" fmla="*/ 504056 w 504056"/>
                <a:gd name="connsiteY0" fmla="*/ 72798 h 583496"/>
                <a:gd name="connsiteX1" fmla="*/ 504056 w 504056"/>
                <a:gd name="connsiteY1" fmla="*/ 518130 h 583496"/>
                <a:gd name="connsiteX2" fmla="*/ 484911 w 504056"/>
                <a:gd name="connsiteY2" fmla="*/ 564351 h 583496"/>
                <a:gd name="connsiteX3" fmla="*/ 438690 w 504056"/>
                <a:gd name="connsiteY3" fmla="*/ 583496 h 583496"/>
                <a:gd name="connsiteX4" fmla="*/ 65366 w 504056"/>
                <a:gd name="connsiteY4" fmla="*/ 583496 h 583496"/>
                <a:gd name="connsiteX5" fmla="*/ 19145 w 504056"/>
                <a:gd name="connsiteY5" fmla="*/ 564351 h 583496"/>
                <a:gd name="connsiteX6" fmla="*/ 0 w 504056"/>
                <a:gd name="connsiteY6" fmla="*/ 518130 h 583496"/>
                <a:gd name="connsiteX7" fmla="*/ 0 w 504056"/>
                <a:gd name="connsiteY7" fmla="*/ 79440 h 583496"/>
                <a:gd name="connsiteX8" fmla="*/ 144016 w 504056"/>
                <a:gd name="connsiteY8" fmla="*/ 79439 h 583496"/>
                <a:gd name="connsiteX0" fmla="*/ 504056 w 504056"/>
                <a:gd name="connsiteY0" fmla="*/ 0 h 510698"/>
                <a:gd name="connsiteX1" fmla="*/ 504056 w 504056"/>
                <a:gd name="connsiteY1" fmla="*/ 445332 h 510698"/>
                <a:gd name="connsiteX2" fmla="*/ 484911 w 504056"/>
                <a:gd name="connsiteY2" fmla="*/ 491553 h 510698"/>
                <a:gd name="connsiteX3" fmla="*/ 438690 w 504056"/>
                <a:gd name="connsiteY3" fmla="*/ 510698 h 510698"/>
                <a:gd name="connsiteX4" fmla="*/ 65366 w 504056"/>
                <a:gd name="connsiteY4" fmla="*/ 510698 h 510698"/>
                <a:gd name="connsiteX5" fmla="*/ 19145 w 504056"/>
                <a:gd name="connsiteY5" fmla="*/ 491553 h 510698"/>
                <a:gd name="connsiteX6" fmla="*/ 0 w 504056"/>
                <a:gd name="connsiteY6" fmla="*/ 445332 h 510698"/>
                <a:gd name="connsiteX7" fmla="*/ 0 w 504056"/>
                <a:gd name="connsiteY7" fmla="*/ 6642 h 5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056" h="510698">
                  <a:moveTo>
                    <a:pt x="504056" y="0"/>
                  </a:moveTo>
                  <a:lnTo>
                    <a:pt x="504056" y="445332"/>
                  </a:lnTo>
                  <a:cubicBezTo>
                    <a:pt x="504056" y="462668"/>
                    <a:pt x="497169" y="479294"/>
                    <a:pt x="484911" y="491553"/>
                  </a:cubicBezTo>
                  <a:cubicBezTo>
                    <a:pt x="472652" y="503812"/>
                    <a:pt x="456026" y="510698"/>
                    <a:pt x="438690" y="510698"/>
                  </a:cubicBezTo>
                  <a:lnTo>
                    <a:pt x="65366" y="510698"/>
                  </a:lnTo>
                  <a:cubicBezTo>
                    <a:pt x="48030" y="510698"/>
                    <a:pt x="31404" y="503811"/>
                    <a:pt x="19145" y="491553"/>
                  </a:cubicBezTo>
                  <a:cubicBezTo>
                    <a:pt x="6887" y="479294"/>
                    <a:pt x="0" y="462668"/>
                    <a:pt x="0" y="445332"/>
                  </a:cubicBezTo>
                  <a:lnTo>
                    <a:pt x="0" y="664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0004" tIns="44997" rIns="90004" bIns="44997" anchor="ctr" anchorCtr="1"/>
            <a:lstStyle/>
            <a:p>
              <a:pPr algn="ctr" defTabSz="449263" hangingPunct="0">
                <a:lnSpc>
                  <a:spcPct val="117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ja-JP" altLang="en-US" sz="2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863848" y="6300117"/>
            <a:ext cx="871296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/>
              <a:t>All programmable computation in Ethereum is subject to fees (denominated in gas).</a:t>
            </a: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448020" y="1835620"/>
            <a:ext cx="115212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lgDash"/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Ch.5, Ch.9, Appendix G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59792" y="1187548"/>
            <a:ext cx="7704856" cy="5616625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496696" y="5219177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208664" y="4859956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624488" y="3347490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336456" y="2988269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608264" y="3347490"/>
            <a:ext cx="1152525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320232" y="2988269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5" name="円/楕円 34"/>
          <p:cNvSpPr/>
          <p:nvPr/>
        </p:nvSpPr>
        <p:spPr>
          <a:xfrm>
            <a:off x="2304004" y="3275482"/>
            <a:ext cx="1388216" cy="5167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17000"/>
              </a:lnSpc>
              <a:defRPr/>
            </a:pP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352009" y="3275780"/>
            <a:ext cx="1258222" cy="516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operations</a:t>
            </a:r>
            <a:endParaRPr lang="en-US" altLang="ja-JP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直線コネクタ 17"/>
          <p:cNvCxnSpPr>
            <a:cxnSpLocks noChangeShapeType="1"/>
          </p:cNvCxnSpPr>
          <p:nvPr/>
        </p:nvCxnSpPr>
        <p:spPr bwMode="auto">
          <a:xfrm>
            <a:off x="3908244" y="3563514"/>
            <a:ext cx="556004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4"/>
          <p:cNvGrpSpPr/>
          <p:nvPr/>
        </p:nvGrpSpPr>
        <p:grpSpPr>
          <a:xfrm rot="10800000" flipH="1" flipV="1">
            <a:off x="5904409" y="4067868"/>
            <a:ext cx="2520279" cy="1728192"/>
            <a:chOff x="6696795" y="6084092"/>
            <a:chExt cx="1227325" cy="288032"/>
          </a:xfrm>
        </p:grpSpPr>
        <p:cxnSp>
          <p:nvCxnSpPr>
            <p:cNvPr id="46" name="直線コネクタ 45"/>
            <p:cNvCxnSpPr/>
            <p:nvPr/>
          </p:nvCxnSpPr>
          <p:spPr bwMode="auto">
            <a:xfrm rot="10800000" flipH="1" flipV="1">
              <a:off x="6696795" y="6084092"/>
              <a:ext cx="140265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 bwMode="auto">
            <a:xfrm flipH="1">
              <a:off x="6837060" y="6084092"/>
              <a:ext cx="0" cy="28803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 bwMode="auto">
            <a:xfrm rot="10800000" flipH="1" flipV="1">
              <a:off x="6837060" y="6372124"/>
              <a:ext cx="1087060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2736052" y="1907628"/>
            <a:ext cx="504056" cy="504056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520028" y="1547588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cxnSp>
        <p:nvCxnSpPr>
          <p:cNvPr id="51" name="直線コネクタ 17"/>
          <p:cNvCxnSpPr>
            <a:cxnSpLocks noChangeShapeType="1"/>
          </p:cNvCxnSpPr>
          <p:nvPr/>
        </p:nvCxnSpPr>
        <p:spPr bwMode="auto">
          <a:xfrm flipV="1">
            <a:off x="3024084" y="2647772"/>
            <a:ext cx="0" cy="55600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791840" y="3347788"/>
            <a:ext cx="108012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791840" y="4139876"/>
            <a:ext cx="1080120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avail</a:t>
            </a:r>
          </a:p>
        </p:txBody>
      </p:sp>
      <p:grpSp>
        <p:nvGrpSpPr>
          <p:cNvPr id="4" name="グループ化 64"/>
          <p:cNvGrpSpPr/>
          <p:nvPr/>
        </p:nvGrpSpPr>
        <p:grpSpPr>
          <a:xfrm flipV="1">
            <a:off x="1295896" y="2267668"/>
            <a:ext cx="1008112" cy="1008112"/>
            <a:chOff x="2770780" y="4139877"/>
            <a:chExt cx="613348" cy="360040"/>
          </a:xfrm>
        </p:grpSpPr>
        <p:cxnSp>
          <p:nvCxnSpPr>
            <p:cNvPr id="63" name="直線コネクタ 62"/>
            <p:cNvCxnSpPr/>
            <p:nvPr/>
          </p:nvCxnSpPr>
          <p:spPr bwMode="auto">
            <a:xfrm rot="10800000" flipV="1">
              <a:off x="2773340" y="4139877"/>
              <a:ext cx="0" cy="36004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 bwMode="auto">
            <a:xfrm rot="16200000">
              <a:off x="3077454" y="4193243"/>
              <a:ext cx="0" cy="61334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円形吹き出し 52"/>
          <p:cNvSpPr/>
          <p:nvPr/>
        </p:nvSpPr>
        <p:spPr>
          <a:xfrm>
            <a:off x="8136656" y="1763612"/>
            <a:ext cx="792088" cy="528058"/>
          </a:xfrm>
          <a:prstGeom prst="wedgeEllipseCallout">
            <a:avLst>
              <a:gd name="adj1" fmla="val -28391"/>
              <a:gd name="adj2" fmla="val 62500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3672160" y="3779836"/>
            <a:ext cx="470536" cy="216024"/>
            <a:chOff x="5345055" y="1192501"/>
            <a:chExt cx="470536" cy="216024"/>
          </a:xfrm>
          <a:solidFill>
            <a:srgbClr val="FF0000"/>
          </a:solidFill>
        </p:grpSpPr>
        <p:grpSp>
          <p:nvGrpSpPr>
            <p:cNvPr id="55" name="グループ化 54"/>
            <p:cNvGrpSpPr/>
            <p:nvPr/>
          </p:nvGrpSpPr>
          <p:grpSpPr>
            <a:xfrm rot="13732102">
              <a:off x="5417063" y="1120493"/>
              <a:ext cx="144016" cy="288032"/>
              <a:chOff x="6480472" y="1115541"/>
              <a:chExt cx="288032" cy="576063"/>
            </a:xfrm>
            <a:grpFill/>
          </p:grpSpPr>
          <p:sp>
            <p:nvSpPr>
              <p:cNvPr id="61" name="二等辺三角形 60"/>
              <p:cNvSpPr/>
              <p:nvPr/>
            </p:nvSpPr>
            <p:spPr>
              <a:xfrm>
                <a:off x="6480472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480472" y="1403572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  <p:grpSp>
          <p:nvGrpSpPr>
            <p:cNvPr id="65" name="グループ化 64"/>
            <p:cNvGrpSpPr/>
            <p:nvPr/>
          </p:nvGrpSpPr>
          <p:grpSpPr>
            <a:xfrm rot="14773208">
              <a:off x="5599567" y="1192501"/>
              <a:ext cx="144016" cy="288032"/>
              <a:chOff x="6480471" y="1115541"/>
              <a:chExt cx="288032" cy="576064"/>
            </a:xfrm>
            <a:grpFill/>
          </p:grpSpPr>
          <p:sp>
            <p:nvSpPr>
              <p:cNvPr id="72" name="二等辺三角形 71"/>
              <p:cNvSpPr/>
              <p:nvPr/>
            </p:nvSpPr>
            <p:spPr>
              <a:xfrm>
                <a:off x="6480471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6480471" y="1403573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82" name="円形吹き出し 81"/>
          <p:cNvSpPr/>
          <p:nvPr/>
        </p:nvSpPr>
        <p:spPr>
          <a:xfrm flipV="1">
            <a:off x="3062576" y="3923852"/>
            <a:ext cx="792088" cy="528058"/>
          </a:xfrm>
          <a:prstGeom prst="wedgeEllipseCallout">
            <a:avLst>
              <a:gd name="adj1" fmla="val -28391"/>
              <a:gd name="adj2" fmla="val 62500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3" name="円形吹き出し 82"/>
          <p:cNvSpPr/>
          <p:nvPr/>
        </p:nvSpPr>
        <p:spPr>
          <a:xfrm flipH="1" flipV="1">
            <a:off x="7344568" y="5940076"/>
            <a:ext cx="792088" cy="528058"/>
          </a:xfrm>
          <a:prstGeom prst="wedgeEllipseCallout">
            <a:avLst>
              <a:gd name="adj1" fmla="val -28391"/>
              <a:gd name="adj2" fmla="val 62500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3744168" y="2483692"/>
            <a:ext cx="5256584" cy="720080"/>
            <a:chOff x="3960192" y="1979637"/>
            <a:chExt cx="5256584" cy="864096"/>
          </a:xfrm>
        </p:grpSpPr>
        <p:cxnSp>
          <p:nvCxnSpPr>
            <p:cNvPr id="103" name="直線コネクタ 102"/>
            <p:cNvCxnSpPr/>
            <p:nvPr/>
          </p:nvCxnSpPr>
          <p:spPr bwMode="auto">
            <a:xfrm flipV="1">
              <a:off x="3960192" y="1979637"/>
              <a:ext cx="1512168" cy="864096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 bwMode="auto">
            <a:xfrm>
              <a:off x="5472360" y="1979637"/>
              <a:ext cx="3744416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6624488" y="2123652"/>
            <a:ext cx="165521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Message call</a:t>
            </a: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2880072" y="4067868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112" name="Text Box 8"/>
          <p:cNvSpPr txBox="1">
            <a:spLocks noChangeArrowheads="1"/>
          </p:cNvSpPr>
          <p:nvPr/>
        </p:nvSpPr>
        <p:spPr bwMode="auto">
          <a:xfrm>
            <a:off x="7992640" y="1763612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7200552" y="5940076"/>
            <a:ext cx="10801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</a:t>
            </a:r>
          </a:p>
        </p:txBody>
      </p:sp>
      <p:cxnSp>
        <p:nvCxnSpPr>
          <p:cNvPr id="115" name="直線コネクタ 17"/>
          <p:cNvCxnSpPr>
            <a:cxnSpLocks noChangeShapeType="1"/>
          </p:cNvCxnSpPr>
          <p:nvPr/>
        </p:nvCxnSpPr>
        <p:spPr bwMode="auto">
          <a:xfrm>
            <a:off x="5904408" y="3563514"/>
            <a:ext cx="556004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グループ化 123"/>
          <p:cNvGrpSpPr/>
          <p:nvPr/>
        </p:nvGrpSpPr>
        <p:grpSpPr>
          <a:xfrm>
            <a:off x="6874032" y="5940076"/>
            <a:ext cx="470536" cy="383287"/>
            <a:chOff x="5256336" y="5580037"/>
            <a:chExt cx="470536" cy="383287"/>
          </a:xfrm>
        </p:grpSpPr>
        <p:grpSp>
          <p:nvGrpSpPr>
            <p:cNvPr id="114" name="グループ化 113"/>
            <p:cNvGrpSpPr/>
            <p:nvPr/>
          </p:nvGrpSpPr>
          <p:grpSpPr>
            <a:xfrm rot="7867898" flipH="1">
              <a:off x="5510848" y="5508029"/>
              <a:ext cx="144016" cy="288032"/>
              <a:chOff x="6480472" y="1115541"/>
              <a:chExt cx="288032" cy="576063"/>
            </a:xfrm>
            <a:solidFill>
              <a:srgbClr val="FF0000"/>
            </a:solidFill>
          </p:grpSpPr>
          <p:sp>
            <p:nvSpPr>
              <p:cNvPr id="119" name="二等辺三角形 118"/>
              <p:cNvSpPr/>
              <p:nvPr/>
            </p:nvSpPr>
            <p:spPr>
              <a:xfrm>
                <a:off x="6480472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6480472" y="1403572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 rot="6826792" flipH="1">
              <a:off x="5328344" y="5580037"/>
              <a:ext cx="144016" cy="288032"/>
              <a:chOff x="6480471" y="1115541"/>
              <a:chExt cx="288032" cy="576064"/>
            </a:xfrm>
            <a:solidFill>
              <a:srgbClr val="FF0000"/>
            </a:solidFill>
          </p:grpSpPr>
          <p:sp>
            <p:nvSpPr>
              <p:cNvPr id="117" name="二等辺三角形 116"/>
              <p:cNvSpPr/>
              <p:nvPr/>
            </p:nvSpPr>
            <p:spPr>
              <a:xfrm>
                <a:off x="6480471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6480471" y="1403573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  <p:grpSp>
          <p:nvGrpSpPr>
            <p:cNvPr id="121" name="グループ化 120"/>
            <p:cNvGrpSpPr/>
            <p:nvPr/>
          </p:nvGrpSpPr>
          <p:grpSpPr>
            <a:xfrm rot="5982325" flipH="1">
              <a:off x="5410430" y="5747300"/>
              <a:ext cx="144016" cy="288032"/>
              <a:chOff x="6480471" y="1115541"/>
              <a:chExt cx="288032" cy="576064"/>
            </a:xfrm>
            <a:solidFill>
              <a:srgbClr val="FF0000"/>
            </a:solidFill>
          </p:grpSpPr>
          <p:sp>
            <p:nvSpPr>
              <p:cNvPr id="122" name="二等辺三角形 121"/>
              <p:cNvSpPr/>
              <p:nvPr/>
            </p:nvSpPr>
            <p:spPr>
              <a:xfrm>
                <a:off x="6480471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6480471" y="1403573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25" name="グループ化 124"/>
          <p:cNvGrpSpPr/>
          <p:nvPr/>
        </p:nvGrpSpPr>
        <p:grpSpPr>
          <a:xfrm>
            <a:off x="7704608" y="1691604"/>
            <a:ext cx="470536" cy="383287"/>
            <a:chOff x="5256336" y="5580037"/>
            <a:chExt cx="470536" cy="383287"/>
          </a:xfrm>
        </p:grpSpPr>
        <p:grpSp>
          <p:nvGrpSpPr>
            <p:cNvPr id="126" name="グループ化 125"/>
            <p:cNvGrpSpPr/>
            <p:nvPr/>
          </p:nvGrpSpPr>
          <p:grpSpPr>
            <a:xfrm rot="7867898" flipH="1">
              <a:off x="5510848" y="5508029"/>
              <a:ext cx="144016" cy="288032"/>
              <a:chOff x="6480472" y="1115541"/>
              <a:chExt cx="288032" cy="576063"/>
            </a:xfrm>
            <a:solidFill>
              <a:srgbClr val="FF0000"/>
            </a:solidFill>
          </p:grpSpPr>
          <p:sp>
            <p:nvSpPr>
              <p:cNvPr id="133" name="二等辺三角形 132"/>
              <p:cNvSpPr/>
              <p:nvPr/>
            </p:nvSpPr>
            <p:spPr>
              <a:xfrm>
                <a:off x="6480472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6480472" y="1403572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  <p:grpSp>
          <p:nvGrpSpPr>
            <p:cNvPr id="127" name="グループ化 126"/>
            <p:cNvGrpSpPr/>
            <p:nvPr/>
          </p:nvGrpSpPr>
          <p:grpSpPr>
            <a:xfrm rot="6826792" flipH="1">
              <a:off x="5328344" y="5580037"/>
              <a:ext cx="144016" cy="288032"/>
              <a:chOff x="6480471" y="1115541"/>
              <a:chExt cx="288032" cy="576064"/>
            </a:xfrm>
            <a:solidFill>
              <a:srgbClr val="FF0000"/>
            </a:solidFill>
          </p:grpSpPr>
          <p:sp>
            <p:nvSpPr>
              <p:cNvPr id="131" name="二等辺三角形 130"/>
              <p:cNvSpPr/>
              <p:nvPr/>
            </p:nvSpPr>
            <p:spPr>
              <a:xfrm>
                <a:off x="6480471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6480471" y="1403573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  <p:grpSp>
          <p:nvGrpSpPr>
            <p:cNvPr id="128" name="グループ化 127"/>
            <p:cNvGrpSpPr/>
            <p:nvPr/>
          </p:nvGrpSpPr>
          <p:grpSpPr>
            <a:xfrm rot="5982325" flipH="1">
              <a:off x="5410430" y="5747300"/>
              <a:ext cx="144016" cy="288032"/>
              <a:chOff x="6480471" y="1115541"/>
              <a:chExt cx="288032" cy="576064"/>
            </a:xfrm>
            <a:solidFill>
              <a:srgbClr val="FF0000"/>
            </a:solidFill>
          </p:grpSpPr>
          <p:sp>
            <p:nvSpPr>
              <p:cNvPr id="129" name="二等辺三角形 128"/>
              <p:cNvSpPr/>
              <p:nvPr/>
            </p:nvSpPr>
            <p:spPr>
              <a:xfrm>
                <a:off x="6480471" y="1115541"/>
                <a:ext cx="288032" cy="432048"/>
              </a:xfrm>
              <a:prstGeom prst="triangle">
                <a:avLst/>
              </a:prstGeom>
              <a:grp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90004" tIns="44997" rIns="90004" bIns="44997" anchor="ctr" anchorCtr="1"/>
              <a:lstStyle/>
              <a:p>
                <a:pPr algn="ctr" defTabSz="449263" hangingPunct="0">
                  <a:lnSpc>
                    <a:spcPct val="117000"/>
                  </a:lnSpc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1038" algn="l"/>
                    <a:tab pos="4940300" algn="l"/>
                    <a:tab pos="5389563" algn="l"/>
                    <a:tab pos="5838825" algn="l"/>
                  </a:tabLst>
                </a:pPr>
                <a:endParaRPr lang="ja-JP" altLang="en-US" sz="1600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6480471" y="1403573"/>
                <a:ext cx="288032" cy="288032"/>
              </a:xfrm>
              <a:prstGeom prst="ellipse">
                <a:avLst/>
              </a:prstGeom>
              <a:grpFill/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lnSpc>
                    <a:spcPct val="117000"/>
                  </a:lnSpc>
                  <a:defRPr/>
                </a:pPr>
                <a:endParaRPr lang="ja-JP" altLang="en-US" sz="7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35" name="Text Box 8"/>
          <p:cNvSpPr txBox="1">
            <a:spLocks noChangeArrowheads="1"/>
          </p:cNvSpPr>
          <p:nvPr/>
        </p:nvSpPr>
        <p:spPr bwMode="auto">
          <a:xfrm>
            <a:off x="3312814" y="755501"/>
            <a:ext cx="2159546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Input and output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Ch.9, Appendix H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Input and Output of EVM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4428640" y="4026223"/>
            <a:ext cx="1720616" cy="9473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588552" y="4292905"/>
            <a:ext cx="1400792" cy="3926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4406486" y="2861106"/>
            <a:ext cx="1701292" cy="2880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469140" y="2836834"/>
            <a:ext cx="1575984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input data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539067" y="1421755"/>
            <a:ext cx="1559906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863848" y="4131911"/>
            <a:ext cx="1528668" cy="8417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899916" y="4345749"/>
            <a:ext cx="1400792" cy="3926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EVM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95"/>
          <p:cNvGrpSpPr/>
          <p:nvPr/>
        </p:nvGrpSpPr>
        <p:grpSpPr>
          <a:xfrm>
            <a:off x="6051235" y="1270841"/>
            <a:ext cx="219630" cy="462410"/>
            <a:chOff x="7488584" y="1187549"/>
            <a:chExt cx="288032" cy="606426"/>
          </a:xfrm>
          <a:solidFill>
            <a:schemeClr val="bg1">
              <a:lumMod val="75000"/>
            </a:schemeClr>
          </a:solidFill>
        </p:grpSpPr>
        <p:sp>
          <p:nvSpPr>
            <p:cNvPr id="92" name="円/楕円 91"/>
            <p:cNvSpPr/>
            <p:nvPr/>
          </p:nvSpPr>
          <p:spPr>
            <a:xfrm>
              <a:off x="7488584" y="118754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7488584" y="147558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488584" y="1619597"/>
              <a:ext cx="288032" cy="174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233058" y="1043533"/>
            <a:ext cx="964194" cy="514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External actor</a:t>
            </a:r>
          </a:p>
        </p:txBody>
      </p:sp>
      <p:cxnSp>
        <p:nvCxnSpPr>
          <p:cNvPr id="96" name="直線コネクタ 17"/>
          <p:cNvCxnSpPr>
            <a:cxnSpLocks noChangeShapeType="1"/>
          </p:cNvCxnSpPr>
          <p:nvPr/>
        </p:nvCxnSpPr>
        <p:spPr bwMode="auto">
          <a:xfrm flipV="1">
            <a:off x="5261228" y="3245419"/>
            <a:ext cx="0" cy="64807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17"/>
          <p:cNvCxnSpPr>
            <a:cxnSpLocks noChangeShapeType="1"/>
          </p:cNvCxnSpPr>
          <p:nvPr/>
        </p:nvCxnSpPr>
        <p:spPr bwMode="auto">
          <a:xfrm flipV="1">
            <a:off x="5259147" y="1877267"/>
            <a:ext cx="0" cy="864096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2448024" y="4086051"/>
            <a:ext cx="1512168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Message call</a:t>
            </a:r>
          </a:p>
        </p:txBody>
      </p:sp>
      <p:sp>
        <p:nvSpPr>
          <p:cNvPr id="156" name="Text Box 8"/>
          <p:cNvSpPr txBox="1">
            <a:spLocks noChangeArrowheads="1"/>
          </p:cNvSpPr>
          <p:nvPr/>
        </p:nvSpPr>
        <p:spPr bwMode="auto">
          <a:xfrm>
            <a:off x="2448024" y="4685579"/>
            <a:ext cx="1512168" cy="383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return value</a:t>
            </a:r>
          </a:p>
        </p:txBody>
      </p:sp>
      <p:grpSp>
        <p:nvGrpSpPr>
          <p:cNvPr id="3" name="グループ化 95"/>
          <p:cNvGrpSpPr/>
          <p:nvPr/>
        </p:nvGrpSpPr>
        <p:grpSpPr>
          <a:xfrm rot="10800000" flipH="1" flipV="1">
            <a:off x="2516732" y="3029395"/>
            <a:ext cx="1800200" cy="1440160"/>
            <a:chOff x="4320530" y="4571924"/>
            <a:chExt cx="719782" cy="648072"/>
          </a:xfrm>
        </p:grpSpPr>
        <p:cxnSp>
          <p:nvCxnSpPr>
            <p:cNvPr id="43" name="直線コネクタ 42"/>
            <p:cNvCxnSpPr/>
            <p:nvPr/>
          </p:nvCxnSpPr>
          <p:spPr bwMode="auto">
            <a:xfrm rot="10800000" flipH="1" flipV="1">
              <a:off x="4320530" y="5219995"/>
              <a:ext cx="548354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 bwMode="auto">
            <a:xfrm flipH="1" flipV="1">
              <a:off x="4868884" y="4571924"/>
              <a:ext cx="0" cy="648072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 bwMode="auto">
            <a:xfrm rot="10800000" flipH="1" flipV="1">
              <a:off x="4868885" y="4571924"/>
              <a:ext cx="171427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直線コネクタ 17"/>
          <p:cNvCxnSpPr>
            <a:cxnSpLocks noChangeShapeType="1"/>
          </p:cNvCxnSpPr>
          <p:nvPr/>
        </p:nvCxnSpPr>
        <p:spPr bwMode="auto">
          <a:xfrm>
            <a:off x="2516732" y="4685579"/>
            <a:ext cx="1800200" cy="0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92"/>
          <p:cNvGrpSpPr/>
          <p:nvPr/>
        </p:nvGrpSpPr>
        <p:grpSpPr>
          <a:xfrm rot="5400000" flipH="1" flipV="1">
            <a:off x="6009120" y="3497447"/>
            <a:ext cx="1296144" cy="792088"/>
            <a:chOff x="1439863" y="1692275"/>
            <a:chExt cx="215900" cy="792163"/>
          </a:xfrm>
        </p:grpSpPr>
        <p:cxnSp>
          <p:nvCxnSpPr>
            <p:cNvPr id="35" name="直線コネクタ 34"/>
            <p:cNvCxnSpPr/>
            <p:nvPr/>
          </p:nvCxnSpPr>
          <p:spPr bwMode="auto">
            <a:xfrm flipH="1">
              <a:off x="1439863" y="1692275"/>
              <a:ext cx="0" cy="792163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 bwMode="auto">
            <a:xfrm flipH="1">
              <a:off x="1439863" y="2484438"/>
              <a:ext cx="215900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フローチャート : 書類 36"/>
          <p:cNvSpPr/>
          <p:nvPr/>
        </p:nvSpPr>
        <p:spPr>
          <a:xfrm>
            <a:off x="6693196" y="2813371"/>
            <a:ext cx="720080" cy="401251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621188" y="2815738"/>
            <a:ext cx="795388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log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871960" y="5796061"/>
            <a:ext cx="705678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can input external data from a message call.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can output log.</a:t>
            </a:r>
            <a:r>
              <a:rPr lang="ja-JP" alt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can also return values to Caller EVM.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943968" y="2843089"/>
            <a:ext cx="5760640" cy="3312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Ch.7, Ch.9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Instructions for input data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736056" y="1475582"/>
            <a:ext cx="4320480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3135738" y="3347145"/>
            <a:ext cx="1286912" cy="22322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096096" y="5579393"/>
            <a:ext cx="1335786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135738" y="3347145"/>
            <a:ext cx="128691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2664048" y="1115541"/>
            <a:ext cx="108012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input data</a:t>
            </a:r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4032200" y="1475581"/>
            <a:ext cx="128691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4320232" y="6299473"/>
            <a:ext cx="1296838" cy="3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256336" y="3347145"/>
            <a:ext cx="1286912" cy="22322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216694" y="5579393"/>
            <a:ext cx="1335786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256336" y="3995217"/>
            <a:ext cx="1286912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95"/>
          <p:cNvGrpSpPr/>
          <p:nvPr/>
        </p:nvGrpSpPr>
        <p:grpSpPr>
          <a:xfrm rot="5400000" flipV="1">
            <a:off x="3420133" y="2159655"/>
            <a:ext cx="1440158" cy="792088"/>
            <a:chOff x="4240555" y="4571924"/>
            <a:chExt cx="799757" cy="648072"/>
          </a:xfrm>
        </p:grpSpPr>
        <p:cxnSp>
          <p:nvCxnSpPr>
            <p:cNvPr id="29" name="直線コネクタ 28"/>
            <p:cNvCxnSpPr/>
            <p:nvPr/>
          </p:nvCxnSpPr>
          <p:spPr bwMode="auto">
            <a:xfrm rot="5400000" flipV="1">
              <a:off x="4460865" y="4999685"/>
              <a:ext cx="0" cy="44062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 bwMode="auto">
            <a:xfrm flipH="1" flipV="1">
              <a:off x="4681174" y="4571924"/>
              <a:ext cx="0" cy="648072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 bwMode="auto">
            <a:xfrm rot="16200000" flipH="1">
              <a:off x="4859990" y="4391602"/>
              <a:ext cx="0" cy="360644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95"/>
          <p:cNvGrpSpPr/>
          <p:nvPr/>
        </p:nvGrpSpPr>
        <p:grpSpPr>
          <a:xfrm rot="5400000">
            <a:off x="4248226" y="2339673"/>
            <a:ext cx="2088228" cy="1080120"/>
            <a:chOff x="4240555" y="4571924"/>
            <a:chExt cx="1159647" cy="648072"/>
          </a:xfrm>
        </p:grpSpPr>
        <p:cxnSp>
          <p:nvCxnSpPr>
            <p:cNvPr id="33" name="直線コネクタ 32"/>
            <p:cNvCxnSpPr/>
            <p:nvPr/>
          </p:nvCxnSpPr>
          <p:spPr bwMode="auto">
            <a:xfrm rot="16200000">
              <a:off x="4460865" y="4999685"/>
              <a:ext cx="0" cy="440619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 bwMode="auto">
            <a:xfrm flipH="1" flipV="1">
              <a:off x="4681174" y="4571924"/>
              <a:ext cx="0" cy="648072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 bwMode="auto">
            <a:xfrm rot="16200000">
              <a:off x="5039935" y="4211656"/>
              <a:ext cx="0" cy="720535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304008" y="2195661"/>
            <a:ext cx="2232248" cy="3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CALLDATALOAD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896296" y="2195661"/>
            <a:ext cx="2232248" cy="3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CALLDATACOPY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Byte order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871960" y="2136283"/>
            <a:ext cx="6480720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032200" y="4152507"/>
            <a:ext cx="2016224" cy="129614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Endian for Memory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31800" y="1992267"/>
            <a:ext cx="129614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736056" y="6228109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is big endian order (network byte order).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032200" y="4153003"/>
            <a:ext cx="20162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08064" y="4080747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27944" y="1763613"/>
            <a:ext cx="216024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(byte addressing)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32312" y="1805932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076328" y="180593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616376" y="180593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N+31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824288" y="1805932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744168" y="3864971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804520" y="3864971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直線コネクタ 17"/>
          <p:cNvCxnSpPr>
            <a:cxnSpLocks noChangeShapeType="1"/>
          </p:cNvCxnSpPr>
          <p:nvPr/>
        </p:nvCxnSpPr>
        <p:spPr bwMode="auto">
          <a:xfrm>
            <a:off x="4968304" y="2568331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040312" y="3030068"/>
            <a:ext cx="2520280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256-bit load (MLOAD)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256-bit store (MSTORE)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032200" y="2136283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032200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248224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64248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680272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96296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112320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16376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832400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5328344" y="2136283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300464" y="2064275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032200" y="2136283"/>
            <a:ext cx="2016224" cy="216024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032200" y="4152507"/>
            <a:ext cx="2016224" cy="129614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Endian for Memory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31800" y="1992267"/>
            <a:ext cx="129614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736056" y="6228109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is big endian order (network byte order).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871960" y="2136283"/>
            <a:ext cx="6480720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032200" y="4139877"/>
            <a:ext cx="20162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852168" y="2136283"/>
            <a:ext cx="2160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08064" y="4080747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27944" y="1763613"/>
            <a:ext cx="216024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(byte addressing)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752280" y="1805932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744168" y="3864971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804520" y="3864971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直線コネクタ 17"/>
          <p:cNvCxnSpPr>
            <a:cxnSpLocks noChangeShapeType="1"/>
          </p:cNvCxnSpPr>
          <p:nvPr/>
        </p:nvCxnSpPr>
        <p:spPr bwMode="auto">
          <a:xfrm>
            <a:off x="4968304" y="2568331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040312" y="3030068"/>
            <a:ext cx="2448272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8-bit store (MSTORE8)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832400" y="4139877"/>
            <a:ext cx="2160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円弧 17"/>
          <p:cNvSpPr/>
          <p:nvPr/>
        </p:nvSpPr>
        <p:spPr>
          <a:xfrm flipH="1">
            <a:off x="2304008" y="2843733"/>
            <a:ext cx="5472608" cy="151216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FF000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12854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4782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[E3]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 transaction-based state machine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1983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192833" y="2267462"/>
            <a:ext cx="1550942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248224" y="2267669"/>
            <a:ext cx="1440160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20055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43968" y="5580037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 transaction represents a valid arc between two states.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07864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latin typeface="Symbol" pitchFamily="18" charset="2"/>
              </a:rPr>
              <a:t>s</a:t>
            </a:r>
            <a:r>
              <a:rPr lang="en-US" altLang="ja-JP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t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60592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latin typeface="Symbol" pitchFamily="18" charset="2"/>
              </a:rPr>
              <a:t>s</a:t>
            </a:r>
            <a:r>
              <a:rPr lang="en-US" altLang="ja-JP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t+1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871960" y="2136283"/>
            <a:ext cx="6480720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032200" y="4152507"/>
            <a:ext cx="2016224" cy="129614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Endian for input data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87784" y="1992267"/>
            <a:ext cx="144016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input data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736056" y="6228109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is big endian order (network byte order).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032200" y="4153003"/>
            <a:ext cx="2016224" cy="2160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64048" y="4356149"/>
            <a:ext cx="115212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Stack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  or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27944" y="1763613"/>
            <a:ext cx="216024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(byte addressing)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32312" y="1805932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076328" y="180593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616376" y="180593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N+31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824288" y="1805932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744168" y="3864971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804520" y="3864971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直線コネクタ 17"/>
          <p:cNvCxnSpPr>
            <a:cxnSpLocks noChangeShapeType="1"/>
          </p:cNvCxnSpPr>
          <p:nvPr/>
        </p:nvCxnSpPr>
        <p:spPr bwMode="auto">
          <a:xfrm>
            <a:off x="4968304" y="2568331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040312" y="3030068"/>
            <a:ext cx="446449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CALLDATALOAD or CALLDATACOPY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032200" y="2136283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032200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248224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64248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680272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96296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112320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16376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832400" y="213628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5328344" y="2136283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300464" y="2064275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032200" y="2136283"/>
            <a:ext cx="2016224" cy="216024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032200" y="1661916"/>
            <a:ext cx="2016224" cy="11523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Byte order of BYTE and SIGNEXTEND instruction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08064" y="1590156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32312" y="1344195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076328" y="1344195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616376" y="1344195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824288" y="1344195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744168" y="1949948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804520" y="1949948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032200" y="1674546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032200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248224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64248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680272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96296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112320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16376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832400" y="1674546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5328344" y="1674546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300464" y="1602538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032200" y="1674546"/>
            <a:ext cx="2016224" cy="216024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159992" y="6372373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SIGNEXTEND instruction counts from LSB.</a:t>
            </a:r>
          </a:p>
        </p:txBody>
      </p:sp>
      <p:cxnSp>
        <p:nvCxnSpPr>
          <p:cNvPr id="38" name="直線コネクタ 17"/>
          <p:cNvCxnSpPr>
            <a:cxnSpLocks noChangeShapeType="1"/>
          </p:cNvCxnSpPr>
          <p:nvPr/>
        </p:nvCxnSpPr>
        <p:spPr bwMode="auto">
          <a:xfrm rot="5400000">
            <a:off x="5004308" y="545792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608264" y="899517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Nth byte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159992" y="3131765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BYTE instruction counts from MSB.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032200" y="4931717"/>
            <a:ext cx="2016224" cy="11523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2808064" y="4859957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804520" y="4613996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400352" y="4613996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816176" y="4613996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824288" y="4613996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744168" y="5219749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804520" y="5219749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 flipH="1">
            <a:off x="4032200" y="4944347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 flipH="1">
            <a:off x="5832400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 flipH="1">
            <a:off x="5616376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 flipH="1">
            <a:off x="5400352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 flipH="1">
            <a:off x="5184328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 flipH="1">
            <a:off x="4968304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 flipH="1">
            <a:off x="4752280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 flipH="1">
            <a:off x="4248224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 flipH="1">
            <a:off x="4032200" y="4944347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 flipH="1">
            <a:off x="4464248" y="4944347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 flipH="1">
            <a:off x="4464248" y="4872339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 flipH="1">
            <a:off x="4032200" y="4944347"/>
            <a:ext cx="2016224" cy="216024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cxnSp>
        <p:nvCxnSpPr>
          <p:cNvPr id="65" name="直線コネクタ 17"/>
          <p:cNvCxnSpPr>
            <a:cxnSpLocks noChangeShapeType="1"/>
          </p:cNvCxnSpPr>
          <p:nvPr/>
        </p:nvCxnSpPr>
        <p:spPr bwMode="auto">
          <a:xfrm rot="16200000" flipH="1">
            <a:off x="5004308" y="3815593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4608264" y="4169318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Nth byte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直線コネクタ 28"/>
          <p:cNvCxnSpPr>
            <a:cxnSpLocks noChangeShapeType="1"/>
          </p:cNvCxnSpPr>
          <p:nvPr/>
        </p:nvCxnSpPr>
        <p:spPr bwMode="auto">
          <a:xfrm>
            <a:off x="575816" y="3779837"/>
            <a:ext cx="90730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Byte order of PUSH instructions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647824" y="1547589"/>
            <a:ext cx="18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PUSH1  0x01 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7128544" y="1619845"/>
            <a:ext cx="26642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right-aligned, big endian</a:t>
            </a: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647824" y="3495986"/>
            <a:ext cx="223224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PUSH4  0x01020304</a:t>
            </a: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7128544" y="3635821"/>
            <a:ext cx="26642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right-aligned, big endian</a:t>
            </a:r>
          </a:p>
        </p:txBody>
      </p:sp>
      <p:sp>
        <p:nvSpPr>
          <p:cNvPr id="115" name="Text Box 8"/>
          <p:cNvSpPr txBox="1">
            <a:spLocks noChangeArrowheads="1"/>
          </p:cNvSpPr>
          <p:nvPr/>
        </p:nvSpPr>
        <p:spPr bwMode="auto">
          <a:xfrm>
            <a:off x="647824" y="5609478"/>
            <a:ext cx="25202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PUSH32  0x0102...1f20</a:t>
            </a:r>
          </a:p>
        </p:txBody>
      </p:sp>
      <p:sp>
        <p:nvSpPr>
          <p:cNvPr id="117" name="Text Box 8"/>
          <p:cNvSpPr txBox="1">
            <a:spLocks noChangeArrowheads="1"/>
          </p:cNvSpPr>
          <p:nvPr/>
        </p:nvSpPr>
        <p:spPr bwMode="auto">
          <a:xfrm>
            <a:off x="7128544" y="5821321"/>
            <a:ext cx="266429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right-aligned, big endian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4248224" y="1589908"/>
            <a:ext cx="2016224" cy="96579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19" name="Text Box 8"/>
          <p:cNvSpPr txBox="1">
            <a:spLocks noChangeArrowheads="1"/>
          </p:cNvSpPr>
          <p:nvPr/>
        </p:nvSpPr>
        <p:spPr bwMode="auto">
          <a:xfrm>
            <a:off x="3456136" y="1547589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6020544" y="1272187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5616376" y="1272187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4032200" y="1272187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8"/>
          <p:cNvSpPr txBox="1">
            <a:spLocks noChangeArrowheads="1"/>
          </p:cNvSpPr>
          <p:nvPr/>
        </p:nvSpPr>
        <p:spPr bwMode="auto">
          <a:xfrm>
            <a:off x="5040312" y="1272187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8"/>
          <p:cNvSpPr txBox="1">
            <a:spLocks noChangeArrowheads="1"/>
          </p:cNvSpPr>
          <p:nvPr/>
        </p:nvSpPr>
        <p:spPr bwMode="auto">
          <a:xfrm>
            <a:off x="3960192" y="1877940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6020544" y="1877940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"/>
          <p:cNvSpPr>
            <a:spLocks noChangeArrowheads="1"/>
          </p:cNvSpPr>
          <p:nvPr/>
        </p:nvSpPr>
        <p:spPr bwMode="auto">
          <a:xfrm flipH="1">
            <a:off x="4248224" y="1602538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6"/>
          <p:cNvSpPr>
            <a:spLocks noChangeArrowheads="1"/>
          </p:cNvSpPr>
          <p:nvPr/>
        </p:nvSpPr>
        <p:spPr bwMode="auto">
          <a:xfrm flipH="1">
            <a:off x="5832400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6"/>
          <p:cNvSpPr>
            <a:spLocks noChangeArrowheads="1"/>
          </p:cNvSpPr>
          <p:nvPr/>
        </p:nvSpPr>
        <p:spPr bwMode="auto">
          <a:xfrm flipH="1">
            <a:off x="5616376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6"/>
          <p:cNvSpPr>
            <a:spLocks noChangeArrowheads="1"/>
          </p:cNvSpPr>
          <p:nvPr/>
        </p:nvSpPr>
        <p:spPr bwMode="auto">
          <a:xfrm flipH="1">
            <a:off x="5400352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 flipH="1">
            <a:off x="5184328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 flipH="1">
            <a:off x="4968304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6"/>
          <p:cNvSpPr>
            <a:spLocks noChangeArrowheads="1"/>
          </p:cNvSpPr>
          <p:nvPr/>
        </p:nvSpPr>
        <p:spPr bwMode="auto">
          <a:xfrm flipH="1">
            <a:off x="4464248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6"/>
          <p:cNvSpPr>
            <a:spLocks noChangeArrowheads="1"/>
          </p:cNvSpPr>
          <p:nvPr/>
        </p:nvSpPr>
        <p:spPr bwMode="auto">
          <a:xfrm flipH="1">
            <a:off x="4248224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6"/>
          <p:cNvSpPr>
            <a:spLocks noChangeArrowheads="1"/>
          </p:cNvSpPr>
          <p:nvPr/>
        </p:nvSpPr>
        <p:spPr bwMode="auto">
          <a:xfrm flipH="1">
            <a:off x="4680272" y="1602538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8"/>
          <p:cNvSpPr txBox="1">
            <a:spLocks noChangeArrowheads="1"/>
          </p:cNvSpPr>
          <p:nvPr/>
        </p:nvSpPr>
        <p:spPr bwMode="auto">
          <a:xfrm flipH="1">
            <a:off x="4680272" y="1530530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6"/>
          <p:cNvSpPr>
            <a:spLocks noChangeArrowheads="1"/>
          </p:cNvSpPr>
          <p:nvPr/>
        </p:nvSpPr>
        <p:spPr bwMode="auto">
          <a:xfrm flipH="1">
            <a:off x="4248224" y="1602538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8"/>
          <p:cNvSpPr txBox="1">
            <a:spLocks noChangeArrowheads="1"/>
          </p:cNvSpPr>
          <p:nvPr/>
        </p:nvSpPr>
        <p:spPr bwMode="auto">
          <a:xfrm>
            <a:off x="4824288" y="1043533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Nth byte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 flipH="1">
            <a:off x="6048424" y="1602538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4248224" y="3551183"/>
            <a:ext cx="2016224" cy="96579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41" name="Text Box 8"/>
          <p:cNvSpPr txBox="1">
            <a:spLocks noChangeArrowheads="1"/>
          </p:cNvSpPr>
          <p:nvPr/>
        </p:nvSpPr>
        <p:spPr bwMode="auto">
          <a:xfrm>
            <a:off x="3456136" y="3508864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142" name="Text Box 8"/>
          <p:cNvSpPr txBox="1">
            <a:spLocks noChangeArrowheads="1"/>
          </p:cNvSpPr>
          <p:nvPr/>
        </p:nvSpPr>
        <p:spPr bwMode="auto">
          <a:xfrm>
            <a:off x="6020544" y="3233462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 Box 8"/>
          <p:cNvSpPr txBox="1">
            <a:spLocks noChangeArrowheads="1"/>
          </p:cNvSpPr>
          <p:nvPr/>
        </p:nvSpPr>
        <p:spPr bwMode="auto">
          <a:xfrm>
            <a:off x="5616376" y="323346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Box 8"/>
          <p:cNvSpPr txBox="1">
            <a:spLocks noChangeArrowheads="1"/>
          </p:cNvSpPr>
          <p:nvPr/>
        </p:nvSpPr>
        <p:spPr bwMode="auto">
          <a:xfrm>
            <a:off x="4032200" y="323346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8"/>
          <p:cNvSpPr txBox="1">
            <a:spLocks noChangeArrowheads="1"/>
          </p:cNvSpPr>
          <p:nvPr/>
        </p:nvSpPr>
        <p:spPr bwMode="auto">
          <a:xfrm>
            <a:off x="5040312" y="3233462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3960192" y="3839215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 Box 8"/>
          <p:cNvSpPr txBox="1">
            <a:spLocks noChangeArrowheads="1"/>
          </p:cNvSpPr>
          <p:nvPr/>
        </p:nvSpPr>
        <p:spPr bwMode="auto">
          <a:xfrm>
            <a:off x="6020544" y="3839215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6"/>
          <p:cNvSpPr>
            <a:spLocks noChangeArrowheads="1"/>
          </p:cNvSpPr>
          <p:nvPr/>
        </p:nvSpPr>
        <p:spPr bwMode="auto">
          <a:xfrm flipH="1">
            <a:off x="4248224" y="3563813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6"/>
          <p:cNvSpPr>
            <a:spLocks noChangeArrowheads="1"/>
          </p:cNvSpPr>
          <p:nvPr/>
        </p:nvSpPr>
        <p:spPr bwMode="auto">
          <a:xfrm flipH="1">
            <a:off x="5184328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"/>
          <p:cNvSpPr>
            <a:spLocks noChangeArrowheads="1"/>
          </p:cNvSpPr>
          <p:nvPr/>
        </p:nvSpPr>
        <p:spPr bwMode="auto">
          <a:xfrm flipH="1">
            <a:off x="4968304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6"/>
          <p:cNvSpPr>
            <a:spLocks noChangeArrowheads="1"/>
          </p:cNvSpPr>
          <p:nvPr/>
        </p:nvSpPr>
        <p:spPr bwMode="auto">
          <a:xfrm flipH="1">
            <a:off x="4464248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6"/>
          <p:cNvSpPr>
            <a:spLocks noChangeArrowheads="1"/>
          </p:cNvSpPr>
          <p:nvPr/>
        </p:nvSpPr>
        <p:spPr bwMode="auto">
          <a:xfrm flipH="1">
            <a:off x="4248224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6"/>
          <p:cNvSpPr>
            <a:spLocks noChangeArrowheads="1"/>
          </p:cNvSpPr>
          <p:nvPr/>
        </p:nvSpPr>
        <p:spPr bwMode="auto">
          <a:xfrm flipH="1">
            <a:off x="4680272" y="3563813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 Box 8"/>
          <p:cNvSpPr txBox="1">
            <a:spLocks noChangeArrowheads="1"/>
          </p:cNvSpPr>
          <p:nvPr/>
        </p:nvSpPr>
        <p:spPr bwMode="auto">
          <a:xfrm flipH="1">
            <a:off x="4680272" y="3491805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6"/>
          <p:cNvSpPr>
            <a:spLocks noChangeArrowheads="1"/>
          </p:cNvSpPr>
          <p:nvPr/>
        </p:nvSpPr>
        <p:spPr bwMode="auto">
          <a:xfrm flipH="1">
            <a:off x="4248224" y="3563813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 Box 8"/>
          <p:cNvSpPr txBox="1">
            <a:spLocks noChangeArrowheads="1"/>
          </p:cNvSpPr>
          <p:nvPr/>
        </p:nvSpPr>
        <p:spPr bwMode="auto">
          <a:xfrm>
            <a:off x="4824288" y="3059757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Nth byte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6"/>
          <p:cNvSpPr>
            <a:spLocks noChangeArrowheads="1"/>
          </p:cNvSpPr>
          <p:nvPr/>
        </p:nvSpPr>
        <p:spPr bwMode="auto">
          <a:xfrm flipH="1">
            <a:off x="6048424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149" name="Rectangle 6"/>
          <p:cNvSpPr>
            <a:spLocks noChangeArrowheads="1"/>
          </p:cNvSpPr>
          <p:nvPr/>
        </p:nvSpPr>
        <p:spPr bwMode="auto">
          <a:xfrm flipH="1">
            <a:off x="5832400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50" name="Rectangle 6"/>
          <p:cNvSpPr>
            <a:spLocks noChangeArrowheads="1"/>
          </p:cNvSpPr>
          <p:nvPr/>
        </p:nvSpPr>
        <p:spPr bwMode="auto">
          <a:xfrm flipH="1">
            <a:off x="5616376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51" name="Rectangle 6"/>
          <p:cNvSpPr>
            <a:spLocks noChangeArrowheads="1"/>
          </p:cNvSpPr>
          <p:nvPr/>
        </p:nvSpPr>
        <p:spPr bwMode="auto">
          <a:xfrm flipH="1">
            <a:off x="5400352" y="3563813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62" name="Rectangle 6"/>
          <p:cNvSpPr>
            <a:spLocks noChangeArrowheads="1"/>
          </p:cNvSpPr>
          <p:nvPr/>
        </p:nvSpPr>
        <p:spPr bwMode="auto">
          <a:xfrm>
            <a:off x="4248224" y="5652045"/>
            <a:ext cx="2016224" cy="96579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63" name="Text Box 8"/>
          <p:cNvSpPr txBox="1">
            <a:spLocks noChangeArrowheads="1"/>
          </p:cNvSpPr>
          <p:nvPr/>
        </p:nvSpPr>
        <p:spPr bwMode="auto">
          <a:xfrm>
            <a:off x="3456136" y="5609726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164" name="Text Box 8"/>
          <p:cNvSpPr txBox="1">
            <a:spLocks noChangeArrowheads="1"/>
          </p:cNvSpPr>
          <p:nvPr/>
        </p:nvSpPr>
        <p:spPr bwMode="auto">
          <a:xfrm>
            <a:off x="6020544" y="5334324"/>
            <a:ext cx="315912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Box 8"/>
          <p:cNvSpPr txBox="1">
            <a:spLocks noChangeArrowheads="1"/>
          </p:cNvSpPr>
          <p:nvPr/>
        </p:nvSpPr>
        <p:spPr bwMode="auto">
          <a:xfrm>
            <a:off x="5616376" y="5334324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 Box 8"/>
          <p:cNvSpPr txBox="1">
            <a:spLocks noChangeArrowheads="1"/>
          </p:cNvSpPr>
          <p:nvPr/>
        </p:nvSpPr>
        <p:spPr bwMode="auto">
          <a:xfrm>
            <a:off x="4032200" y="5334324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5040312" y="5334324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 Box 8"/>
          <p:cNvSpPr txBox="1">
            <a:spLocks noChangeArrowheads="1"/>
          </p:cNvSpPr>
          <p:nvPr/>
        </p:nvSpPr>
        <p:spPr bwMode="auto">
          <a:xfrm>
            <a:off x="3960192" y="5940077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 Box 8"/>
          <p:cNvSpPr txBox="1">
            <a:spLocks noChangeArrowheads="1"/>
          </p:cNvSpPr>
          <p:nvPr/>
        </p:nvSpPr>
        <p:spPr bwMode="auto">
          <a:xfrm>
            <a:off x="6020544" y="5940077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6"/>
          <p:cNvSpPr>
            <a:spLocks noChangeArrowheads="1"/>
          </p:cNvSpPr>
          <p:nvPr/>
        </p:nvSpPr>
        <p:spPr bwMode="auto">
          <a:xfrm flipH="1">
            <a:off x="4248224" y="5664675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6"/>
          <p:cNvSpPr>
            <a:spLocks noChangeArrowheads="1"/>
          </p:cNvSpPr>
          <p:nvPr/>
        </p:nvSpPr>
        <p:spPr bwMode="auto">
          <a:xfrm flipH="1">
            <a:off x="4680272" y="5664675"/>
            <a:ext cx="288032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8"/>
          <p:cNvSpPr txBox="1">
            <a:spLocks noChangeArrowheads="1"/>
          </p:cNvSpPr>
          <p:nvPr/>
        </p:nvSpPr>
        <p:spPr bwMode="auto">
          <a:xfrm flipH="1">
            <a:off x="4680272" y="5592667"/>
            <a:ext cx="31591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...</a:t>
            </a:r>
            <a:endParaRPr lang="en-US" altLang="ja-JP" sz="1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6"/>
          <p:cNvSpPr>
            <a:spLocks noChangeArrowheads="1"/>
          </p:cNvSpPr>
          <p:nvPr/>
        </p:nvSpPr>
        <p:spPr bwMode="auto">
          <a:xfrm flipH="1">
            <a:off x="4248224" y="5664675"/>
            <a:ext cx="2016224" cy="216024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4824288" y="5105670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Nth byte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6"/>
          <p:cNvSpPr>
            <a:spLocks noChangeArrowheads="1"/>
          </p:cNvSpPr>
          <p:nvPr/>
        </p:nvSpPr>
        <p:spPr bwMode="auto">
          <a:xfrm flipH="1">
            <a:off x="6048424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 flipH="1">
            <a:off x="5832400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1f	</a:t>
            </a: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 flipH="1">
            <a:off x="5616376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1e</a:t>
            </a:r>
          </a:p>
        </p:txBody>
      </p:sp>
      <p:sp>
        <p:nvSpPr>
          <p:cNvPr id="182" name="Rectangle 6"/>
          <p:cNvSpPr>
            <a:spLocks noChangeArrowheads="1"/>
          </p:cNvSpPr>
          <p:nvPr/>
        </p:nvSpPr>
        <p:spPr bwMode="auto">
          <a:xfrm flipH="1">
            <a:off x="5400352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1d</a:t>
            </a:r>
          </a:p>
        </p:txBody>
      </p:sp>
      <p:sp>
        <p:nvSpPr>
          <p:cNvPr id="173" name="Rectangle 6"/>
          <p:cNvSpPr>
            <a:spLocks noChangeArrowheads="1"/>
          </p:cNvSpPr>
          <p:nvPr/>
        </p:nvSpPr>
        <p:spPr bwMode="auto">
          <a:xfrm flipH="1">
            <a:off x="4464248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74" name="Rectangle 6"/>
          <p:cNvSpPr>
            <a:spLocks noChangeArrowheads="1"/>
          </p:cNvSpPr>
          <p:nvPr/>
        </p:nvSpPr>
        <p:spPr bwMode="auto">
          <a:xfrm flipH="1">
            <a:off x="4248224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71" name="Rectangle 6"/>
          <p:cNvSpPr>
            <a:spLocks noChangeArrowheads="1"/>
          </p:cNvSpPr>
          <p:nvPr/>
        </p:nvSpPr>
        <p:spPr bwMode="auto">
          <a:xfrm flipH="1">
            <a:off x="5184328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1c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 flipH="1">
            <a:off x="4968304" y="5664675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1b</a:t>
            </a:r>
          </a:p>
        </p:txBody>
      </p:sp>
      <p:cxnSp>
        <p:nvCxnSpPr>
          <p:cNvPr id="183" name="直線コネクタ 28"/>
          <p:cNvCxnSpPr>
            <a:cxnSpLocks noChangeShapeType="1"/>
          </p:cNvCxnSpPr>
          <p:nvPr/>
        </p:nvCxnSpPr>
        <p:spPr bwMode="auto">
          <a:xfrm>
            <a:off x="575816" y="2843733"/>
            <a:ext cx="90730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" name="直線コネクタ 28"/>
          <p:cNvCxnSpPr>
            <a:cxnSpLocks noChangeShapeType="1"/>
          </p:cNvCxnSpPr>
          <p:nvPr/>
        </p:nvCxnSpPr>
        <p:spPr bwMode="auto">
          <a:xfrm>
            <a:off x="575816" y="4931965"/>
            <a:ext cx="90730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Instruction set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Instruction set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9799749">
            <a:off x="8550134" y="6278854"/>
            <a:ext cx="1211198" cy="5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WIP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87984" y="1331565"/>
            <a:ext cx="63367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* Basically, 256-bit operation.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* Contract creation and destruct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    * CREATE, DELEGATECALL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* Hash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    * SHA3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* Shift operation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    * using MUL or DIV, SDIV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* Div operation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    * without zero divisional exception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* ...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8352680" y="2409753"/>
            <a:ext cx="4896544" cy="3169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Ch.8, Ch.9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Copy of code and input data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655936" y="2409753"/>
            <a:ext cx="4896544" cy="316964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68104" y="1258913"/>
            <a:ext cx="3168352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640305" y="1258913"/>
            <a:ext cx="2178660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input data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880766" y="5651401"/>
            <a:ext cx="2159546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</a:t>
            </a:r>
          </a:p>
        </p:txBody>
      </p:sp>
      <p:cxnSp>
        <p:nvCxnSpPr>
          <p:cNvPr id="31" name="直線コネクタ 17"/>
          <p:cNvCxnSpPr>
            <a:cxnSpLocks noChangeShapeType="1"/>
          </p:cNvCxnSpPr>
          <p:nvPr/>
        </p:nvCxnSpPr>
        <p:spPr bwMode="auto">
          <a:xfrm flipV="1">
            <a:off x="3960192" y="1762969"/>
            <a:ext cx="0" cy="1296144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3600152" y="3123382"/>
            <a:ext cx="860760" cy="10878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2159992" y="3131121"/>
            <a:ext cx="86409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2264127" y="3334958"/>
            <a:ext cx="682181" cy="378633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2015976" y="2771081"/>
            <a:ext cx="1045399" cy="3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5040312" y="3123382"/>
            <a:ext cx="860760" cy="23119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848118" y="3175656"/>
            <a:ext cx="1154498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3384128" y="3175656"/>
            <a:ext cx="1154498" cy="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Stack</a:t>
            </a:r>
          </a:p>
        </p:txBody>
      </p:sp>
      <p:grpSp>
        <p:nvGrpSpPr>
          <p:cNvPr id="2" name="グループ化 92"/>
          <p:cNvGrpSpPr/>
          <p:nvPr/>
        </p:nvGrpSpPr>
        <p:grpSpPr>
          <a:xfrm rot="10800000" flipH="1" flipV="1">
            <a:off x="2592040" y="3995217"/>
            <a:ext cx="2592288" cy="576064"/>
            <a:chOff x="1439863" y="1692275"/>
            <a:chExt cx="215900" cy="792163"/>
          </a:xfrm>
        </p:grpSpPr>
        <p:cxnSp>
          <p:nvCxnSpPr>
            <p:cNvPr id="93" name="直線コネクタ 92"/>
            <p:cNvCxnSpPr/>
            <p:nvPr/>
          </p:nvCxnSpPr>
          <p:spPr bwMode="auto">
            <a:xfrm flipH="1">
              <a:off x="1439863" y="1692275"/>
              <a:ext cx="0" cy="792163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 bwMode="auto">
            <a:xfrm flipH="1">
              <a:off x="1439863" y="2484438"/>
              <a:ext cx="2159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8856736" y="3131121"/>
            <a:ext cx="864096" cy="7200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8960871" y="3334958"/>
            <a:ext cx="682181" cy="378633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en-US" altLang="ja-JP" sz="1400" dirty="0">
              <a:latin typeface="Comic Sans MS" pitchFamily="66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8712720" y="2771081"/>
            <a:ext cx="1045399" cy="3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grpSp>
        <p:nvGrpSpPr>
          <p:cNvPr id="3" name="グループ化 92"/>
          <p:cNvGrpSpPr/>
          <p:nvPr/>
        </p:nvGrpSpPr>
        <p:grpSpPr>
          <a:xfrm rot="10800000" flipV="1">
            <a:off x="5832400" y="3995217"/>
            <a:ext cx="3456384" cy="1152128"/>
            <a:chOff x="1439863" y="1692275"/>
            <a:chExt cx="215900" cy="792163"/>
          </a:xfrm>
        </p:grpSpPr>
        <p:cxnSp>
          <p:nvCxnSpPr>
            <p:cNvPr id="107" name="直線コネクタ 106"/>
            <p:cNvCxnSpPr/>
            <p:nvPr/>
          </p:nvCxnSpPr>
          <p:spPr bwMode="auto">
            <a:xfrm flipH="1">
              <a:off x="1439863" y="1692275"/>
              <a:ext cx="0" cy="792163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 bwMode="auto">
            <a:xfrm flipH="1">
              <a:off x="1439863" y="2484438"/>
              <a:ext cx="2159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2304008" y="1906985"/>
            <a:ext cx="176547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CALLDATALOAD</a:t>
            </a:r>
          </a:p>
        </p:txBody>
      </p: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5400352" y="1906985"/>
            <a:ext cx="176547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CALLDATACOPY</a:t>
            </a: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2808064" y="4643289"/>
            <a:ext cx="176547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CODECOPY</a:t>
            </a:r>
          </a:p>
        </p:txBody>
      </p:sp>
      <p:sp>
        <p:nvSpPr>
          <p:cNvPr id="112" name="Text Box 8"/>
          <p:cNvSpPr txBox="1">
            <a:spLocks noChangeArrowheads="1"/>
          </p:cNvSpPr>
          <p:nvPr/>
        </p:nvSpPr>
        <p:spPr bwMode="auto">
          <a:xfrm>
            <a:off x="6624488" y="5219353"/>
            <a:ext cx="176547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EXTCODECOPY</a:t>
            </a: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8856736" y="5651401"/>
            <a:ext cx="1079874" cy="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EVM</a:t>
            </a:r>
          </a:p>
        </p:txBody>
      </p:sp>
      <p:cxnSp>
        <p:nvCxnSpPr>
          <p:cNvPr id="117" name="直線コネクタ 17"/>
          <p:cNvCxnSpPr>
            <a:cxnSpLocks noChangeShapeType="1"/>
          </p:cNvCxnSpPr>
          <p:nvPr/>
        </p:nvCxnSpPr>
        <p:spPr bwMode="auto">
          <a:xfrm flipV="1">
            <a:off x="5472360" y="1762969"/>
            <a:ext cx="0" cy="1296144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04008" y="6444381"/>
            <a:ext cx="63367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/>
              <a:t>There are several copy instructions for inter spaces.</a:t>
            </a:r>
            <a:endParaRPr lang="ja-JP" alt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888184" y="1661916"/>
            <a:ext cx="2016224" cy="11523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Ch.9, Appendix H, [E7], [W2]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Shift by MUL, DIV and SDIV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952080" y="1590156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600152" y="1403573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660504" y="1403573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888184" y="1674546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3888184" y="1674546"/>
            <a:ext cx="20162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cxnSp>
        <p:nvCxnSpPr>
          <p:cNvPr id="38" name="直線コネクタ 17"/>
          <p:cNvCxnSpPr>
            <a:cxnSpLocks noChangeShapeType="1"/>
          </p:cNvCxnSpPr>
          <p:nvPr/>
        </p:nvCxnSpPr>
        <p:spPr bwMode="auto">
          <a:xfrm rot="5400000">
            <a:off x="4860292" y="647489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464248" y="1001214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Left shift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159992" y="3131765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Left shift is represented by MUL instruction. </a:t>
            </a:r>
          </a:p>
        </p:txBody>
      </p:sp>
      <p:cxnSp>
        <p:nvCxnSpPr>
          <p:cNvPr id="67" name="直線コネクタ 28"/>
          <p:cNvCxnSpPr>
            <a:cxnSpLocks noChangeShapeType="1"/>
          </p:cNvCxnSpPr>
          <p:nvPr/>
        </p:nvCxnSpPr>
        <p:spPr bwMode="auto">
          <a:xfrm>
            <a:off x="575816" y="3779837"/>
            <a:ext cx="90730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888184" y="4919335"/>
            <a:ext cx="2016224" cy="11523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2952080" y="4847575"/>
            <a:ext cx="9361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Stack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600152" y="466099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5660504" y="4660992"/>
            <a:ext cx="603944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LSB</a:t>
            </a:r>
            <a:endParaRPr lang="en-US" altLang="ja-JP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888184" y="4931965"/>
            <a:ext cx="2016224" cy="216024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888184" y="4931965"/>
            <a:ext cx="2016224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Comic Sans MS" pitchFamily="66" charset="0"/>
            </a:endParaRPr>
          </a:p>
        </p:txBody>
      </p:sp>
      <p:cxnSp>
        <p:nvCxnSpPr>
          <p:cNvPr id="74" name="直線コネクタ 17"/>
          <p:cNvCxnSpPr>
            <a:cxnSpLocks noChangeShapeType="1"/>
          </p:cNvCxnSpPr>
          <p:nvPr/>
        </p:nvCxnSpPr>
        <p:spPr bwMode="auto">
          <a:xfrm rot="5400000">
            <a:off x="4860292" y="3904908"/>
            <a:ext cx="0" cy="1368152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4320232" y="4258633"/>
            <a:ext cx="1080120" cy="330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Right shift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2159992" y="6389184"/>
            <a:ext cx="59046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Right shift is represented by DIV and SDIV instruction. 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6840512" y="5508277"/>
            <a:ext cx="27363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DIV for logical right shift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SDIV for arithmetic right shift</a:t>
            </a: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768504" y="1691605"/>
            <a:ext cx="2592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MUL m (2^n)   ==  m &lt;&lt; n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768504" y="4932213"/>
            <a:ext cx="2592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DIV m (2^n)   ==  m &gt;&gt; 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Miscellaneous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Virtual machine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624488" y="1547589"/>
            <a:ext cx="1728192" cy="720080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180000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</a:tabLs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LLL source 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888184" y="1547589"/>
            <a:ext cx="1728192" cy="720080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180000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</a:tabLs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Viper source 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223888" y="1547589"/>
            <a:ext cx="1728192" cy="720080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180000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</a:tabLs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Solidity source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816176" y="5292005"/>
            <a:ext cx="1728192" cy="720080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180000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</a:tabLs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EVM code</a:t>
            </a: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[E7]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EVM code generation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151880" y="3347789"/>
            <a:ext cx="2124099" cy="4683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Solidity compiler</a:t>
            </a:r>
          </a:p>
        </p:txBody>
      </p:sp>
      <p:cxnSp>
        <p:nvCxnSpPr>
          <p:cNvPr id="19" name="直線コネクタ 17"/>
          <p:cNvCxnSpPr>
            <a:cxnSpLocks noChangeShapeType="1"/>
          </p:cNvCxnSpPr>
          <p:nvPr/>
        </p:nvCxnSpPr>
        <p:spPr bwMode="auto">
          <a:xfrm flipV="1">
            <a:off x="2159992" y="2483693"/>
            <a:ext cx="0" cy="64807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 rot="5400000" flipV="1">
            <a:off x="2520032" y="3563813"/>
            <a:ext cx="1080120" cy="1800200"/>
            <a:chOff x="6696794" y="6084092"/>
            <a:chExt cx="792088" cy="288032"/>
          </a:xfrm>
        </p:grpSpPr>
        <p:cxnSp>
          <p:nvCxnSpPr>
            <p:cNvPr id="21" name="直線コネクタ 20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 bwMode="auto">
            <a:xfrm rot="5400000" flipH="1" flipV="1">
              <a:off x="7290446" y="6173688"/>
              <a:ext cx="0" cy="39687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802384" y="3347789"/>
            <a:ext cx="2124099" cy="4683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Viper compiler</a:t>
            </a:r>
          </a:p>
        </p:txBody>
      </p:sp>
      <p:cxnSp>
        <p:nvCxnSpPr>
          <p:cNvPr id="30" name="直線コネクタ 17"/>
          <p:cNvCxnSpPr>
            <a:cxnSpLocks noChangeShapeType="1"/>
          </p:cNvCxnSpPr>
          <p:nvPr/>
        </p:nvCxnSpPr>
        <p:spPr bwMode="auto">
          <a:xfrm flipV="1">
            <a:off x="4680272" y="2483693"/>
            <a:ext cx="0" cy="64807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17"/>
          <p:cNvCxnSpPr>
            <a:cxnSpLocks noChangeShapeType="1"/>
          </p:cNvCxnSpPr>
          <p:nvPr/>
        </p:nvCxnSpPr>
        <p:spPr bwMode="auto">
          <a:xfrm flipV="1">
            <a:off x="4680272" y="3995861"/>
            <a:ext cx="0" cy="100811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6394672" y="3347789"/>
            <a:ext cx="2124099" cy="4683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LLL compiler</a:t>
            </a:r>
          </a:p>
        </p:txBody>
      </p:sp>
      <p:cxnSp>
        <p:nvCxnSpPr>
          <p:cNvPr id="35" name="直線コネクタ 17"/>
          <p:cNvCxnSpPr>
            <a:cxnSpLocks noChangeShapeType="1"/>
          </p:cNvCxnSpPr>
          <p:nvPr/>
        </p:nvCxnSpPr>
        <p:spPr bwMode="auto">
          <a:xfrm flipV="1">
            <a:off x="7416576" y="2483693"/>
            <a:ext cx="0" cy="648072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グループ化 35"/>
          <p:cNvGrpSpPr/>
          <p:nvPr/>
        </p:nvGrpSpPr>
        <p:grpSpPr>
          <a:xfrm rot="5400000">
            <a:off x="5796396" y="3383793"/>
            <a:ext cx="1080120" cy="2160240"/>
            <a:chOff x="6696794" y="6084092"/>
            <a:chExt cx="792088" cy="288032"/>
          </a:xfrm>
        </p:grpSpPr>
        <p:cxnSp>
          <p:nvCxnSpPr>
            <p:cNvPr id="37" name="直線コネクタ 36"/>
            <p:cNvCxnSpPr/>
            <p:nvPr/>
          </p:nvCxnSpPr>
          <p:spPr bwMode="auto">
            <a:xfrm rot="5400000" flipH="1" flipV="1">
              <a:off x="6895230" y="5885656"/>
              <a:ext cx="0" cy="39687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 bwMode="auto">
            <a:xfrm flipH="1">
              <a:off x="7093666" y="6084092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 bwMode="auto">
            <a:xfrm rot="5400000" flipH="1" flipV="1">
              <a:off x="7290446" y="6173688"/>
              <a:ext cx="0" cy="39687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024088" y="6156101"/>
            <a:ext cx="3456384" cy="3365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 virtual machine code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3276600" y="2952252"/>
            <a:ext cx="4140200" cy="68357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Ethereum Virtual Machine</a:t>
            </a: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References : [E1] Ch.9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Ethereum virtual machine layer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276600" y="6264275"/>
            <a:ext cx="4140200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Physical Processor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(x86, ARM, ...)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276600" y="4643933"/>
            <a:ext cx="4140200" cy="6853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node</a:t>
            </a:r>
          </a:p>
          <a:p>
            <a:pPr lvl="0" algn="ctr" defTabSz="914400" eaLnBrk="1" hangingPunct="1">
              <a:lnSpc>
                <a:spcPct val="117000"/>
              </a:lnSpc>
              <a:spcAft>
                <a:spcPct val="0"/>
              </a:spcAft>
              <a:tabLst/>
            </a:pP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(Geth, Parity, ...)</a:t>
            </a:r>
          </a:p>
        </p:txBody>
      </p:sp>
      <p:sp>
        <p:nvSpPr>
          <p:cNvPr id="14348" name="Text Box 8"/>
          <p:cNvSpPr txBox="1">
            <a:spLocks noChangeArrowheads="1"/>
          </p:cNvSpPr>
          <p:nvPr/>
        </p:nvSpPr>
        <p:spPr bwMode="auto">
          <a:xfrm>
            <a:off x="1511920" y="4632052"/>
            <a:ext cx="18367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runtime system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(process)</a:t>
            </a:r>
          </a:p>
        </p:txBody>
      </p:sp>
      <p:cxnSp>
        <p:nvCxnSpPr>
          <p:cNvPr id="14349" name="直線コネクタ 16"/>
          <p:cNvCxnSpPr>
            <a:cxnSpLocks noChangeShapeType="1"/>
          </p:cNvCxnSpPr>
          <p:nvPr/>
        </p:nvCxnSpPr>
        <p:spPr bwMode="auto">
          <a:xfrm>
            <a:off x="1476375" y="4068763"/>
            <a:ext cx="6659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直線コネクタ 16"/>
          <p:cNvCxnSpPr>
            <a:cxnSpLocks noChangeShapeType="1"/>
          </p:cNvCxnSpPr>
          <p:nvPr/>
        </p:nvCxnSpPr>
        <p:spPr bwMode="auto">
          <a:xfrm>
            <a:off x="503808" y="5940077"/>
            <a:ext cx="763213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52" name="Text Box 8"/>
          <p:cNvSpPr txBox="1">
            <a:spLocks noChangeArrowheads="1"/>
          </p:cNvSpPr>
          <p:nvPr/>
        </p:nvSpPr>
        <p:spPr bwMode="auto">
          <a:xfrm>
            <a:off x="1475383" y="3059113"/>
            <a:ext cx="1873771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virtual machine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511920" y="1547589"/>
            <a:ext cx="1873771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cxnSp>
        <p:nvCxnSpPr>
          <p:cNvPr id="22" name="直線コネクタ 16"/>
          <p:cNvCxnSpPr>
            <a:cxnSpLocks noChangeShapeType="1"/>
          </p:cNvCxnSpPr>
          <p:nvPr/>
        </p:nvCxnSpPr>
        <p:spPr bwMode="auto">
          <a:xfrm>
            <a:off x="1476375" y="2483693"/>
            <a:ext cx="6659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76226" y="6156101"/>
            <a:ext cx="18367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hardware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76225" y="5424139"/>
            <a:ext cx="18367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software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816176" y="1403573"/>
            <a:ext cx="2952328" cy="648072"/>
          </a:xfrm>
          <a:prstGeom prst="foldedCorner">
            <a:avLst>
              <a:gd name="adj" fmla="val 27228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72000" rIns="90004" bIns="44997" anchor="b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478918" y="1526430"/>
            <a:ext cx="1569506" cy="40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EVM code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712854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円弧 27"/>
          <p:cNvSpPr/>
          <p:nvPr/>
        </p:nvSpPr>
        <p:spPr>
          <a:xfrm flipH="1">
            <a:off x="2304008" y="2843733"/>
            <a:ext cx="5472608" cy="1512168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47824" y="2732731"/>
            <a:ext cx="2160240" cy="1263130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744168" y="1691605"/>
            <a:ext cx="2304256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2000" dirty="0">
              <a:latin typeface="Comic Sans MS" pitchFamily="66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Ch.4, [E2], [E3]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Block and transactions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1983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200552" y="3059757"/>
            <a:ext cx="2016224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3965731" y="1835414"/>
            <a:ext cx="1861130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32200" y="1835621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6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965731" y="2195454"/>
            <a:ext cx="1861130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032200" y="2195661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6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965731" y="2555701"/>
            <a:ext cx="1861130" cy="2884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2200" y="2555908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6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960192" y="1331565"/>
            <a:ext cx="172819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Block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83928" y="5508029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Transactions are collated into blocks.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A block is a package of data.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007864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latin typeface="Symbol" pitchFamily="18" charset="2"/>
              </a:rPr>
              <a:t>s</a:t>
            </a:r>
            <a:r>
              <a:rPr lang="en-US" altLang="ja-JP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t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560592" y="3347789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latin typeface="Symbol" pitchFamily="18" charset="2"/>
              </a:rPr>
              <a:t>s</a:t>
            </a:r>
            <a:r>
              <a:rPr lang="en-US" altLang="ja-JP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t+1</a:t>
            </a:r>
            <a:endParaRPr lang="en-US" altLang="ja-JP" sz="18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eWASM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40112" y="3059757"/>
            <a:ext cx="424847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The eWASM is next generation VM.</a:t>
            </a:r>
            <a:endParaRPr lang="en-US" altLang="ja-JP" sz="16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 rot="19799749">
            <a:off x="8550134" y="6278854"/>
            <a:ext cx="1211198" cy="5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Appendix  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Source code in Geth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Appendix  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Block header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185121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Header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ParentHash  common.Hash    `json:"parentHash"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UncleHash   common.Hash    `json:"sha3Uncles"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Coinbase    common.Address `json:"miner"    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Root        common.Hash    `json:"stateRoot"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TxHash      common.Hash    `json:"transactionsRoot"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ReceiptHash common.Hash    `json:"receiptsRoot"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Bloom       Bloom          `json:"logsBloom"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Difficulty  *big.Int       `json:"difficulty"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Number      *big.Int       `json:"number"   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GasLimit    uint64         `json:"gasLimit" 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GasUsed     uint64         `json:"gasUsed"  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Time        *big.Int       `json:"timestamp"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Extra       []byte         `json:"extraData"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MixDigest   common.Hash    `json:"mixHash"  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Nonce       BlockNonce     `json:"nonce"      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068195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[core/types/block.go]</a:t>
            </a:r>
          </a:p>
        </p:txBody>
      </p:sp>
      <p:sp>
        <p:nvSpPr>
          <p:cNvPr id="9" name="四角形吹き出し 1"/>
          <p:cNvSpPr>
            <a:spLocks noChangeArrowheads="1"/>
          </p:cNvSpPr>
          <p:nvPr/>
        </p:nvSpPr>
        <p:spPr bwMode="auto">
          <a:xfrm rot="10800000" flipV="1">
            <a:off x="3600152" y="1259556"/>
            <a:ext cx="2016224" cy="360040"/>
          </a:xfrm>
          <a:prstGeom prst="wedgeRectCallout">
            <a:avLst>
              <a:gd name="adj1" fmla="val 64756"/>
              <a:gd name="adj2" fmla="val 27459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header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四角形吹き出し 1"/>
          <p:cNvSpPr>
            <a:spLocks noChangeArrowheads="1"/>
          </p:cNvSpPr>
          <p:nvPr/>
        </p:nvSpPr>
        <p:spPr bwMode="auto">
          <a:xfrm rot="10800000" flipV="1">
            <a:off x="6840512" y="1979637"/>
            <a:ext cx="2016224" cy="360040"/>
          </a:xfrm>
          <a:prstGeom prst="wedgeRectCallout">
            <a:avLst>
              <a:gd name="adj1" fmla="val 63361"/>
              <a:gd name="adj2" fmla="val 43088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Root of State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四角形吹き出し 1"/>
          <p:cNvSpPr>
            <a:spLocks noChangeArrowheads="1"/>
          </p:cNvSpPr>
          <p:nvPr/>
        </p:nvSpPr>
        <p:spPr bwMode="auto">
          <a:xfrm rot="10800000" flipV="1">
            <a:off x="6840512" y="2987749"/>
            <a:ext cx="2016224" cy="360040"/>
          </a:xfrm>
          <a:prstGeom prst="wedgeRectCallout">
            <a:avLst>
              <a:gd name="adj1" fmla="val 61267"/>
              <a:gd name="adj2" fmla="val -42872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Root of Transaction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185121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txdata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AccountNonce uint64          `json:"nonce"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Price        *big.Int        `json:"gasPrice"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GasLimit     uint64          `json:"gas"  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Recipient    *common.Address `json:"to"       rlp:"nil"`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// nil means contract creation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Amount       *big.Int        `json:"value"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Payload      []byte          `json:"input"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// Signature values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V *big.Int `json:"v"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 *big.Int `json:"r"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S *big.Int `json:"s" gencodec:"required"`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// This is only used when marshaling to JSON.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Hash *common.Hash `json:"hash" rlp:"-"`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593980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[core/types/transaction.go]</a:t>
            </a:r>
          </a:p>
        </p:txBody>
      </p:sp>
      <p:sp>
        <p:nvSpPr>
          <p:cNvPr id="8" name="四角形吹き出し 1"/>
          <p:cNvSpPr>
            <a:spLocks noChangeArrowheads="1"/>
          </p:cNvSpPr>
          <p:nvPr/>
        </p:nvSpPr>
        <p:spPr bwMode="auto">
          <a:xfrm rot="10800000" flipV="1">
            <a:off x="3960192" y="1259557"/>
            <a:ext cx="2016224" cy="360040"/>
          </a:xfrm>
          <a:prstGeom prst="wedgeRectCallout">
            <a:avLst>
              <a:gd name="adj1" fmla="val 64756"/>
              <a:gd name="adj2" fmla="val 27459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四角形吹き出し 1"/>
          <p:cNvSpPr>
            <a:spLocks noChangeArrowheads="1"/>
          </p:cNvSpPr>
          <p:nvPr/>
        </p:nvSpPr>
        <p:spPr bwMode="auto">
          <a:xfrm rot="10800000" flipV="1">
            <a:off x="6768504" y="2051645"/>
            <a:ext cx="2016224" cy="360040"/>
          </a:xfrm>
          <a:prstGeom prst="wedgeRectCallout">
            <a:avLst>
              <a:gd name="adj1" fmla="val 65454"/>
              <a:gd name="adj2" fmla="val 46995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to address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四角形吹き出し 1"/>
          <p:cNvSpPr>
            <a:spLocks noChangeArrowheads="1"/>
          </p:cNvSpPr>
          <p:nvPr/>
        </p:nvSpPr>
        <p:spPr bwMode="auto">
          <a:xfrm rot="10800000" flipV="1">
            <a:off x="6768504" y="3059757"/>
            <a:ext cx="2016224" cy="360040"/>
          </a:xfrm>
          <a:prstGeom prst="wedgeRectCallout">
            <a:avLst>
              <a:gd name="adj1" fmla="val 66849"/>
              <a:gd name="adj2" fmla="val 108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value (Wei)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四角形吹き出し 1"/>
          <p:cNvSpPr>
            <a:spLocks noChangeArrowheads="1"/>
          </p:cNvSpPr>
          <p:nvPr/>
        </p:nvSpPr>
        <p:spPr bwMode="auto">
          <a:xfrm rot="10800000" flipV="1">
            <a:off x="6768504" y="3563813"/>
            <a:ext cx="2016224" cy="360040"/>
          </a:xfrm>
          <a:prstGeom prst="wedgeRectCallout">
            <a:avLst>
              <a:gd name="adj1" fmla="val 66849"/>
              <a:gd name="adj2" fmla="val -38964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input data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113113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StateDB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db   Database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trie Trie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stateObjects      map[common.Address]*stateObject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stateObjectsDirty map[common.Address]struct{}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dbErr error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refund uint64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thash, bhash common.Hash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txIndex      int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logs         map[common.Hash][]*types.Log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logSize      uint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preimages map[common.Hash][]byte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: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218877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[core/state/statedb.go]</a:t>
            </a:r>
          </a:p>
        </p:txBody>
      </p:sp>
      <p:sp>
        <p:nvSpPr>
          <p:cNvPr id="8" name="四角形吹き出し 1"/>
          <p:cNvSpPr>
            <a:spLocks noChangeArrowheads="1"/>
          </p:cNvSpPr>
          <p:nvPr/>
        </p:nvSpPr>
        <p:spPr bwMode="auto">
          <a:xfrm rot="10800000" flipV="1">
            <a:off x="7272560" y="2051645"/>
            <a:ext cx="2376017" cy="576064"/>
          </a:xfrm>
          <a:prstGeom prst="wedgeRectCallout">
            <a:avLst>
              <a:gd name="adj1" fmla="val 64164"/>
              <a:gd name="adj2" fmla="val 27342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Mapping for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  Address to Account state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四角形吹き出し 1"/>
          <p:cNvSpPr>
            <a:spLocks noChangeArrowheads="1"/>
          </p:cNvSpPr>
          <p:nvPr/>
        </p:nvSpPr>
        <p:spPr bwMode="auto">
          <a:xfrm rot="10800000" flipV="1">
            <a:off x="3960192" y="1259557"/>
            <a:ext cx="2016224" cy="360040"/>
          </a:xfrm>
          <a:prstGeom prst="wedgeRectCallout">
            <a:avLst>
              <a:gd name="adj1" fmla="val 64756"/>
              <a:gd name="adj2" fmla="val 27459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World state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Account object (state object)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401145"/>
          </a:xfrm>
          <a:prstGeom prst="foldedCorner">
            <a:avLst>
              <a:gd name="adj" fmla="val 386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stateObject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address  common.Address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addrHash common.Hash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     Account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db       *StateDB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dbErr error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trie Trie // storage trie, which becomes non-nil on first access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code Code // contract bytecode, which gets set when code is loaded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cachedStorage Storage // Storage entry cache to avoid duplicate reads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dirtyStorage  Storage // Storage entries that need to be flushed to disk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dirtyCode bool // true if the code was updated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suicided  bool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touched   bool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deleted   bool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onDirty   func(addr common.Address)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651688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[core/state/state_object.go]</a:t>
            </a:r>
          </a:p>
        </p:txBody>
      </p:sp>
      <p:sp>
        <p:nvSpPr>
          <p:cNvPr id="13" name="四角形吹き出し 1"/>
          <p:cNvSpPr>
            <a:spLocks noChangeArrowheads="1"/>
          </p:cNvSpPr>
          <p:nvPr/>
        </p:nvSpPr>
        <p:spPr bwMode="auto">
          <a:xfrm rot="10800000" flipV="1">
            <a:off x="4464248" y="2123653"/>
            <a:ext cx="2016224" cy="360040"/>
          </a:xfrm>
          <a:prstGeom prst="wedgeRectCallout">
            <a:avLst>
              <a:gd name="adj1" fmla="val 65476"/>
              <a:gd name="adj2" fmla="val 19396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四角形吹き出し 1"/>
          <p:cNvSpPr>
            <a:spLocks noChangeArrowheads="1"/>
          </p:cNvSpPr>
          <p:nvPr/>
        </p:nvSpPr>
        <p:spPr bwMode="auto">
          <a:xfrm rot="10800000" flipV="1">
            <a:off x="4464248" y="1547589"/>
            <a:ext cx="2016224" cy="360040"/>
          </a:xfrm>
          <a:prstGeom prst="wedgeRectCallout">
            <a:avLst>
              <a:gd name="adj1" fmla="val 64756"/>
              <a:gd name="adj2" fmla="val 27459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Address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Account state, Code and Storage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3672953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Account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Nonce    uint64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Balance  *big.Int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Root     common.Hash // merkle root of the storage trie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CodeHash []byte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 []byte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Storage map[common.Hash]common.Hash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651688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[core/state/state_object.go]</a:t>
            </a:r>
          </a:p>
        </p:txBody>
      </p:sp>
      <p:sp>
        <p:nvSpPr>
          <p:cNvPr id="12" name="四角形吹き出し 1"/>
          <p:cNvSpPr>
            <a:spLocks noChangeArrowheads="1"/>
          </p:cNvSpPr>
          <p:nvPr/>
        </p:nvSpPr>
        <p:spPr bwMode="auto">
          <a:xfrm rot="10800000" flipV="1">
            <a:off x="5472360" y="3563813"/>
            <a:ext cx="2016224" cy="360040"/>
          </a:xfrm>
          <a:prstGeom prst="wedgeRectCallout">
            <a:avLst>
              <a:gd name="adj1" fmla="val 64378"/>
              <a:gd name="adj2" fmla="val 23226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EVM code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四角形吹き出し 1"/>
          <p:cNvSpPr>
            <a:spLocks noChangeArrowheads="1"/>
          </p:cNvSpPr>
          <p:nvPr/>
        </p:nvSpPr>
        <p:spPr bwMode="auto">
          <a:xfrm rot="10800000" flipV="1">
            <a:off x="5472360" y="1475581"/>
            <a:ext cx="2016224" cy="360040"/>
          </a:xfrm>
          <a:prstGeom prst="wedgeRectCallout">
            <a:avLst>
              <a:gd name="adj1" fmla="val 64756"/>
              <a:gd name="adj2" fmla="val -15521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state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四角形吹き出し 1"/>
          <p:cNvSpPr>
            <a:spLocks noChangeArrowheads="1"/>
          </p:cNvSpPr>
          <p:nvPr/>
        </p:nvSpPr>
        <p:spPr bwMode="auto">
          <a:xfrm rot="10800000" flipV="1">
            <a:off x="5472360" y="4355901"/>
            <a:ext cx="2016224" cy="360040"/>
          </a:xfrm>
          <a:prstGeom prst="wedgeRectCallout">
            <a:avLst>
              <a:gd name="adj1" fmla="val 64378"/>
              <a:gd name="adj2" fmla="val 23226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Account storage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Stack and Memory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2016769"/>
          </a:xfrm>
          <a:prstGeom prst="foldedCorner">
            <a:avLst>
              <a:gd name="adj" fmla="val 6926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 []*big.Int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newstack() *Stack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return &amp;Stack{data: make([]*big.Int, 0, 1024)}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1853392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[core/vm/stack.go]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5816" y="4499917"/>
            <a:ext cx="9073008" cy="2304801"/>
          </a:xfrm>
          <a:prstGeom prst="foldedCorner">
            <a:avLst>
              <a:gd name="adj" fmla="val 621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struct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store       []byte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lastGasCost uint64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NewMemory() *Memory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return &amp;Memory{}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正方形/長方形 1"/>
          <p:cNvSpPr>
            <a:spLocks noChangeArrowheads="1"/>
          </p:cNvSpPr>
          <p:nvPr/>
        </p:nvSpPr>
        <p:spPr bwMode="auto">
          <a:xfrm>
            <a:off x="287784" y="3996406"/>
            <a:ext cx="2101024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[core/vm/memory.go]</a:t>
            </a:r>
          </a:p>
        </p:txBody>
      </p:sp>
      <p:sp>
        <p:nvSpPr>
          <p:cNvPr id="12" name="四角形吹き出し 1"/>
          <p:cNvSpPr>
            <a:spLocks noChangeArrowheads="1"/>
          </p:cNvSpPr>
          <p:nvPr/>
        </p:nvSpPr>
        <p:spPr bwMode="auto">
          <a:xfrm rot="10800000" flipV="1">
            <a:off x="4176216" y="4643934"/>
            <a:ext cx="2016224" cy="360040"/>
          </a:xfrm>
          <a:prstGeom prst="wedgeRectCallout">
            <a:avLst>
              <a:gd name="adj1" fmla="val 64378"/>
              <a:gd name="adj2" fmla="val 23226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Memory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四角形吹き出し 1"/>
          <p:cNvSpPr>
            <a:spLocks noChangeArrowheads="1"/>
          </p:cNvSpPr>
          <p:nvPr/>
        </p:nvSpPr>
        <p:spPr bwMode="auto">
          <a:xfrm rot="10800000" flipV="1">
            <a:off x="4176216" y="1547590"/>
            <a:ext cx="2016224" cy="360040"/>
          </a:xfrm>
          <a:prstGeom prst="wedgeRectCallout">
            <a:avLst>
              <a:gd name="adj1" fmla="val 64378"/>
              <a:gd name="adj2" fmla="val 23226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Stack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Instruction operation (arithmetic and stack)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185121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opAdd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(pc *uint64, evm *EVM, contract *Contract, memory *Memory, stack *Stack) ([]byte, error)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x, y := stack.pop(), stack.pop()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stack.push(math.U256(x.Add(x, y)))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evm.interpreter.intPool.put(y)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return nil, nil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opPop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(pc *uint64, evm *EVM, contract *Contract, memory *Memory, stack *Stack) ([]byte, error)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evm.interpreter.intPool.put(stack.pop())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return nil, nil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308645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[core/vm/instruction.go]</a:t>
            </a:r>
          </a:p>
        </p:txBody>
      </p:sp>
      <p:sp>
        <p:nvSpPr>
          <p:cNvPr id="7" name="四角形吹き出し 1"/>
          <p:cNvSpPr>
            <a:spLocks noChangeArrowheads="1"/>
          </p:cNvSpPr>
          <p:nvPr/>
        </p:nvSpPr>
        <p:spPr bwMode="auto">
          <a:xfrm rot="10800000" flipV="1">
            <a:off x="1871960" y="1475581"/>
            <a:ext cx="2016224" cy="360040"/>
          </a:xfrm>
          <a:prstGeom prst="wedgeRectCallout">
            <a:avLst>
              <a:gd name="adj1" fmla="val 60192"/>
              <a:gd name="adj2" fmla="val 5057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Arithmetic operation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四角形吹き出し 1"/>
          <p:cNvSpPr>
            <a:spLocks noChangeArrowheads="1"/>
          </p:cNvSpPr>
          <p:nvPr/>
        </p:nvSpPr>
        <p:spPr bwMode="auto">
          <a:xfrm rot="10800000" flipV="1">
            <a:off x="1871960" y="4499916"/>
            <a:ext cx="2016224" cy="360040"/>
          </a:xfrm>
          <a:prstGeom prst="wedgeRectCallout">
            <a:avLst>
              <a:gd name="adj1" fmla="val 60192"/>
              <a:gd name="adj2" fmla="val 5057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Stack operation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弧 40"/>
          <p:cNvSpPr/>
          <p:nvPr/>
        </p:nvSpPr>
        <p:spPr>
          <a:xfrm flipH="1">
            <a:off x="9360792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円弧 25"/>
          <p:cNvSpPr/>
          <p:nvPr/>
        </p:nvSpPr>
        <p:spPr>
          <a:xfrm flipH="1">
            <a:off x="5598995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円弧 11"/>
          <p:cNvSpPr/>
          <p:nvPr/>
        </p:nvSpPr>
        <p:spPr>
          <a:xfrm flipH="1">
            <a:off x="1589821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円弧 38"/>
          <p:cNvSpPr/>
          <p:nvPr/>
        </p:nvSpPr>
        <p:spPr>
          <a:xfrm flipH="1">
            <a:off x="-2232496" y="3275781"/>
            <a:ext cx="2610497" cy="1442643"/>
          </a:xfrm>
          <a:prstGeom prst="arc">
            <a:avLst>
              <a:gd name="adj1" fmla="val 11590197"/>
              <a:gd name="adj2" fmla="val 20958149"/>
            </a:avLst>
          </a:prstGeom>
          <a:ln w="19050">
            <a:solidFill>
              <a:srgbClr val="0070C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8136656" y="3275781"/>
            <a:ext cx="1584176" cy="936104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4104208" y="3275781"/>
            <a:ext cx="1584176" cy="936104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287784" y="3275781"/>
            <a:ext cx="1584176" cy="936104"/>
          </a:xfrm>
          <a:prstGeom prst="roundRect">
            <a:avLst>
              <a:gd name="adj" fmla="val 31256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</a:tabLst>
            </a:pP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[E1] Ch.2, Ch.4, [E2], [E3]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Chain of states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871960" y="2133045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114475" y="225184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169384" y="225201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2114475" y="2549268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169384" y="254943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2114475" y="284686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169384" y="284703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09900" y="183562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43375" y="3520343"/>
            <a:ext cx="1492661" cy="266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165692" y="3520343"/>
            <a:ext cx="1492661" cy="266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174865" y="3520343"/>
            <a:ext cx="1492661" cy="266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World state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048424" y="2133045"/>
            <a:ext cx="1963001" cy="10707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n-US" altLang="ja-JP" sz="1600" dirty="0">
              <a:latin typeface="Comic Sans MS" pitchFamily="66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290939" y="225184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6345848" y="225201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290939" y="2549268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345848" y="2549439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6290939" y="2846864"/>
            <a:ext cx="1537455" cy="2382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lIns="90004" tIns="44997" rIns="90004" bIns="44997" anchor="ctr" anchorCtr="1"/>
          <a:lstStyle/>
          <a:p>
            <a:pPr algn="ctr" defTabSz="449263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345848" y="2847035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Transaction  T</a:t>
            </a:r>
            <a:r>
              <a:rPr lang="en-US" altLang="ja-JP" sz="1200" baseline="-25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6286364" y="1835621"/>
            <a:ext cx="1427637" cy="237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 anchor="ctr" anchorCtr="0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Block b+1</a:t>
            </a:r>
            <a:endParaRPr lang="en-US" altLang="ja-JP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59792" y="3779837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altLang="ja-JP" sz="16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176216" y="3779837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t+1</a:t>
            </a:r>
            <a:endParaRPr lang="en-US" altLang="ja-JP" sz="16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8208664" y="3779837"/>
            <a:ext cx="1440160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t+2</a:t>
            </a:r>
            <a:endParaRPr lang="en-US" altLang="ja-JP" sz="16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151880" y="5219997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From the viewpoint of the states,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Ethereum can be seen as a state chain.</a:t>
            </a:r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Instruction operation (memory and storage)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257129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opMload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(pc *uint64, evm *EVM, contract *Contract, memory *Memory, stack *Stack) ([]byte, error)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offset := stack.pop()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val := new(big.Int).SetBytes(memory.Get(offset.Int64(), 32))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stack.push(val)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evm.interpreter.intPool.put(offset)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return nil, nil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opSload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(pc *uint64, evm *EVM, contract *Contract, memory *Memory, stack *Stack) ([]byte, error)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loc := common.BigToHash(stack.pop())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val := evm.StateDB.GetState(contract.Address(), loc).Big()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stack.push(val)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	return nil, nil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308645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[core/vm/instruction.go]</a:t>
            </a:r>
          </a:p>
        </p:txBody>
      </p:sp>
      <p:sp>
        <p:nvSpPr>
          <p:cNvPr id="9" name="四角形吹き出し 1"/>
          <p:cNvSpPr>
            <a:spLocks noChangeArrowheads="1"/>
          </p:cNvSpPr>
          <p:nvPr/>
        </p:nvSpPr>
        <p:spPr bwMode="auto">
          <a:xfrm rot="10800000" flipV="1">
            <a:off x="1943968" y="1475581"/>
            <a:ext cx="2016224" cy="360040"/>
          </a:xfrm>
          <a:prstGeom prst="wedgeRectCallout">
            <a:avLst>
              <a:gd name="adj1" fmla="val 60192"/>
              <a:gd name="adj2" fmla="val 5057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Memory operation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四角形吹き出し 1"/>
          <p:cNvSpPr>
            <a:spLocks noChangeArrowheads="1"/>
          </p:cNvSpPr>
          <p:nvPr/>
        </p:nvSpPr>
        <p:spPr bwMode="auto">
          <a:xfrm rot="10800000" flipV="1">
            <a:off x="1943968" y="4283893"/>
            <a:ext cx="2016224" cy="360040"/>
          </a:xfrm>
          <a:prstGeom prst="wedgeRectCallout">
            <a:avLst>
              <a:gd name="adj1" fmla="val 60192"/>
              <a:gd name="adj2" fmla="val 5057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Storage operation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Instruction operation (call)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257129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opCall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(pc *uint64, evm *EVM, contract *Contract, memory *Memory, stack *Stack) ([]byte, error)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Pop gas. The actual gas in in evm.callGasTemp.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evm.interpreter.intPool.put(stack.pop())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 := evm.callGasTemp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Pop other call parameters.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addr, value, inOffset, inSize, retOffset, retSize := stack.pop(),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 stack.pop(), stack.pop(), stack.pop(), stack.pop(), stack.pop()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toAddr := common.BigToAddress(addr)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value = math.U256(value)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Get the arguments from the memory.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args := memory.Get(inOffset.Int64(), inSize.Int64())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if value.Sign() != 0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     gas += params.CallStipend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ret, returnGas, err := evm.Call(contract, toAddr, args, gas, value)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if err != nil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 :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308645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[core/vm/instruction.go]</a:t>
            </a:r>
          </a:p>
        </p:txBody>
      </p:sp>
      <p:sp>
        <p:nvSpPr>
          <p:cNvPr id="9" name="四角形吹き出し 1"/>
          <p:cNvSpPr>
            <a:spLocks noChangeArrowheads="1"/>
          </p:cNvSpPr>
          <p:nvPr/>
        </p:nvSpPr>
        <p:spPr bwMode="auto">
          <a:xfrm rot="10800000" flipV="1">
            <a:off x="1943968" y="1475581"/>
            <a:ext cx="2016224" cy="360040"/>
          </a:xfrm>
          <a:prstGeom prst="wedgeRectCallout">
            <a:avLst>
              <a:gd name="adj1" fmla="val 60192"/>
              <a:gd name="adj2" fmla="val 5057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Flow operation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3240905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const (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GasQuickStep   uint64 = 2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GasFastestStep uint64 = 3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GasFastStep    uint64 = 5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GasMidStep     uint64 = 8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GasSlowStep    uint64 = 10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GasExtStep     uint64 = 20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GasReturn       uint64 = 0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GasStop         uint64 = 0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GasContractByte uint64 = 200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1704313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[core/vm/gas.go]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5816" y="5364014"/>
            <a:ext cx="9073008" cy="1656184"/>
          </a:xfrm>
          <a:prstGeom prst="foldedCorner">
            <a:avLst>
              <a:gd name="adj" fmla="val 796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gasSStore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(gt params.GasTable, evm *EVM, contract *Contract, stack *Stack, mem *Memory, memorySize uint64) (uint64, error) {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var (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y, x = stack.Back(1), stack.Back(0)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val  = evm.StateDB.GetState(contract.Address(),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: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正方形/長方形 1"/>
          <p:cNvSpPr>
            <a:spLocks noChangeArrowheads="1"/>
          </p:cNvSpPr>
          <p:nvPr/>
        </p:nvSpPr>
        <p:spPr bwMode="auto">
          <a:xfrm>
            <a:off x="287784" y="4859957"/>
            <a:ext cx="2262158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[core/vm/gas_table.go]</a:t>
            </a:r>
          </a:p>
        </p:txBody>
      </p:sp>
      <p:sp>
        <p:nvSpPr>
          <p:cNvPr id="10" name="四角形吹き出し 1"/>
          <p:cNvSpPr>
            <a:spLocks noChangeArrowheads="1"/>
          </p:cNvSpPr>
          <p:nvPr/>
        </p:nvSpPr>
        <p:spPr bwMode="auto">
          <a:xfrm rot="10800000" flipV="1">
            <a:off x="4392240" y="1475579"/>
            <a:ext cx="1152128" cy="288033"/>
          </a:xfrm>
          <a:prstGeom prst="wedgeRectCallout">
            <a:avLst>
              <a:gd name="adj1" fmla="val 60192"/>
              <a:gd name="adj2" fmla="val 5057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G</a:t>
            </a:r>
            <a:r>
              <a:rPr lang="en-US" altLang="ja-JP" sz="1400" baseline="-25000" dirty="0">
                <a:latin typeface="Arial" pitchFamily="34" charset="0"/>
                <a:cs typeface="Arial" pitchFamily="34" charset="0"/>
              </a:rPr>
              <a:t>base</a:t>
            </a:r>
            <a:endParaRPr lang="ja-JP" altLang="en-US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四角形吹き出し 1"/>
          <p:cNvSpPr>
            <a:spLocks noChangeArrowheads="1"/>
          </p:cNvSpPr>
          <p:nvPr/>
        </p:nvSpPr>
        <p:spPr bwMode="auto">
          <a:xfrm rot="10800000" flipV="1">
            <a:off x="4392240" y="1835621"/>
            <a:ext cx="1152128" cy="288033"/>
          </a:xfrm>
          <a:prstGeom prst="wedgeRectCallout">
            <a:avLst>
              <a:gd name="adj1" fmla="val 60192"/>
              <a:gd name="adj2" fmla="val 37349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G</a:t>
            </a:r>
            <a:r>
              <a:rPr lang="en-US" altLang="ja-JP" sz="1400" baseline="-25000" dirty="0">
                <a:latin typeface="Arial" pitchFamily="34" charset="0"/>
                <a:cs typeface="Arial" pitchFamily="34" charset="0"/>
              </a:rPr>
              <a:t>verylow</a:t>
            </a:r>
            <a:endParaRPr lang="ja-JP" altLang="en-US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Interpreter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617169"/>
          </a:xfrm>
          <a:prstGeom prst="foldedCorner">
            <a:avLst>
              <a:gd name="adj" fmla="val 356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(in *Interpreter)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(contract *Contract, input []byte) (ret []byte, err error) {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// Increment the call depth which is restricted to 1024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in.evm.depth++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defer func() { in.evm.depth-- }()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in.returnData = nil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if len(contract.Code) == 0 {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return nil, nil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codehash := contract.CodeHash </a:t>
            </a: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// codehash is used when doing jump dest caching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if codehash == (common.Hash{}) {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codehash = crypto.Keccak256Hash(contract.Code)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}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var (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op    OpCode        // current opcode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mem   =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NewMemory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() // bound memory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ja-JP" altLang="en-US" sz="14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stack =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newstack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()  // local stack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: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298899" cy="3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[core/vm/interpreter.go]</a:t>
            </a:r>
          </a:p>
        </p:txBody>
      </p:sp>
      <p:sp>
        <p:nvSpPr>
          <p:cNvPr id="12" name="四角形吹き出し 1"/>
          <p:cNvSpPr>
            <a:spLocks noChangeArrowheads="1"/>
          </p:cNvSpPr>
          <p:nvPr/>
        </p:nvSpPr>
        <p:spPr bwMode="auto">
          <a:xfrm rot="10800000" flipV="1">
            <a:off x="6840512" y="2123653"/>
            <a:ext cx="2016224" cy="360040"/>
          </a:xfrm>
          <a:prstGeom prst="wedgeRectCallout">
            <a:avLst>
              <a:gd name="adj1" fmla="val 62082"/>
              <a:gd name="adj2" fmla="val 25885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increment call depth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四角形吹き出し 1"/>
          <p:cNvSpPr>
            <a:spLocks noChangeArrowheads="1"/>
          </p:cNvSpPr>
          <p:nvPr/>
        </p:nvSpPr>
        <p:spPr bwMode="auto">
          <a:xfrm rot="10800000" flipV="1">
            <a:off x="6840512" y="5940077"/>
            <a:ext cx="2016224" cy="360040"/>
          </a:xfrm>
          <a:prstGeom prst="wedgeRectCallout">
            <a:avLst>
              <a:gd name="adj1" fmla="val 63342"/>
              <a:gd name="adj2" fmla="val 36467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create Memory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四角形吹き出し 1"/>
          <p:cNvSpPr>
            <a:spLocks noChangeArrowheads="1"/>
          </p:cNvSpPr>
          <p:nvPr/>
        </p:nvSpPr>
        <p:spPr bwMode="auto">
          <a:xfrm rot="10800000" flipV="1">
            <a:off x="6840512" y="6444133"/>
            <a:ext cx="2016224" cy="360040"/>
          </a:xfrm>
          <a:prstGeom prst="wedgeRectCallout">
            <a:avLst>
              <a:gd name="adj1" fmla="val 63342"/>
              <a:gd name="adj2" fmla="val 25885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create Stack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ApplyTransaction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5617169"/>
          </a:xfrm>
          <a:prstGeom prst="foldedCorner">
            <a:avLst>
              <a:gd name="adj" fmla="val 4064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func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ApplyTransaction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(config *params.ChainConfig, bc *BlockChain, author *common.Address, gp *GasPool, statedb *state.StateDB, header *types.Header, tx *types.Transaction, usedGas *uint64, cfg vm.Config) (*types.Receipt, uint64, error)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msg, err := tx.AsMessage(types.MakeSigner(config, header.Number))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if err != nil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     return nil, 0, err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Create a new context to be used in the EVM environment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context :=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NewEVMContext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(msg, header, bc, author)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Create a new environment which holds all relevant information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about the transaction and calling mechanisms.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vmenv := vm.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NewEVM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(context, statedb, config, cfg)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Apply the transaction to the current state (included in the env)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_, gas, failed, err :=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ApplyMessage</a:t>
            </a: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(vmenv, msg, gp)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if err != nil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     return nil, 0, err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// Update the state with pending changes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var root []byte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if config.IsByzantium(header.Number)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           :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491259" cy="3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[core/state_processor.go]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  <p:sp>
        <p:nvSpPr>
          <p:cNvPr id="10" name="四角形吹き出し 1"/>
          <p:cNvSpPr>
            <a:spLocks noChangeArrowheads="1"/>
          </p:cNvSpPr>
          <p:nvPr/>
        </p:nvSpPr>
        <p:spPr bwMode="auto">
          <a:xfrm rot="10800000" flipV="1">
            <a:off x="7776616" y="4283893"/>
            <a:ext cx="2016224" cy="360040"/>
          </a:xfrm>
          <a:prstGeom prst="wedgeRectCallout">
            <a:avLst>
              <a:gd name="adj1" fmla="val 63116"/>
              <a:gd name="adj2" fmla="val 24868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create EVM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Version of EVM instruction set</a:t>
            </a: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287784" y="899517"/>
            <a:ext cx="2298899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[core/vm/interpreter.go]</a:t>
            </a:r>
          </a:p>
        </p:txBody>
      </p:sp>
      <p:sp>
        <p:nvSpPr>
          <p:cNvPr id="7" name="正方形/長方形 1"/>
          <p:cNvSpPr>
            <a:spLocks noChangeArrowheads="1"/>
          </p:cNvSpPr>
          <p:nvPr/>
        </p:nvSpPr>
        <p:spPr bwMode="auto">
          <a:xfrm>
            <a:off x="287784" y="3902923"/>
            <a:ext cx="1588897" cy="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[core/config.go]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5816" y="1403028"/>
            <a:ext cx="9073008" cy="2304801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func NewInterpreter(evm *EVM, cfg Config) *Interpreter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if !cfg.JumpTable[STOP].valid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switch 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case evm.ChainConfig().IsByzantium(evm.BlockNumber):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        cfg.JumpTable = 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byzantiumInstructionSet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case evm.ChainConfig().IsHomestead(evm.BlockNumber):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        cfg.JumpTable = 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homesteadInstructionSet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default: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        cfg.JumpTable = 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frontierInstructionSet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  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5816" y="4355356"/>
            <a:ext cx="9073008" cy="2664841"/>
          </a:xfrm>
          <a:prstGeom prst="foldedCorner">
            <a:avLst>
              <a:gd name="adj" fmla="val 456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var (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MainnetChainConfig = &amp;ChainConfig{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ChainId:        big.NewInt(1),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HomesteadBlock</a:t>
            </a: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: big.NewInt(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1150000</a:t>
            </a: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DAOForkBlock:   big.NewInt(1920000),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DAOForkSupport: true,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EIP150Block:    big.NewInt(2463000),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EIP150Hash: common.HexToHash("0x2086799aeebeae135c246c65021c82b4e15a2c451340993a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EIP155Block:    big.NewInt(2675000),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EIP158Block:    big.NewInt(2675000),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ByzantiumBlock</a:t>
            </a: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: big.NewInt(</a:t>
            </a:r>
            <a:r>
              <a:rPr lang="en-US" altLang="ja-JP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4370000</a:t>
            </a: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200" b="1" dirty="0">
                <a:latin typeface="Courier New" pitchFamily="49" charset="0"/>
                <a:cs typeface="Courier New" pitchFamily="49" charset="0"/>
              </a:rPr>
              <a:t>                   :</a:t>
            </a:r>
          </a:p>
        </p:txBody>
      </p:sp>
      <p:sp>
        <p:nvSpPr>
          <p:cNvPr id="9" name="四角形吹き出し 1"/>
          <p:cNvSpPr>
            <a:spLocks noChangeArrowheads="1"/>
          </p:cNvSpPr>
          <p:nvPr/>
        </p:nvSpPr>
        <p:spPr bwMode="auto">
          <a:xfrm rot="10800000" flipV="1">
            <a:off x="7200552" y="1835621"/>
            <a:ext cx="2664296" cy="648072"/>
          </a:xfrm>
          <a:prstGeom prst="wedgeRectCallout">
            <a:avLst>
              <a:gd name="adj1" fmla="val 63116"/>
              <a:gd name="adj2" fmla="val 24868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200305" y="1835621"/>
            <a:ext cx="266454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050" dirty="0">
                <a:latin typeface="Arial" pitchFamily="34" charset="0"/>
                <a:cs typeface="Arial" pitchFamily="34" charset="0"/>
              </a:rPr>
              <a:t>added instructions: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050" dirty="0">
                <a:latin typeface="Arial" pitchFamily="34" charset="0"/>
                <a:cs typeface="Arial" pitchFamily="34" charset="0"/>
              </a:rPr>
              <a:t>  STATICCALL, RETURNDATASIZE,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050" dirty="0">
                <a:latin typeface="Arial" pitchFamily="34" charset="0"/>
                <a:cs typeface="Arial" pitchFamily="34" charset="0"/>
              </a:rPr>
              <a:t>  RETURNDATACOPY and REVERT</a:t>
            </a:r>
            <a:endParaRPr lang="ja-JP" alt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四角形吹き出し 1"/>
          <p:cNvSpPr>
            <a:spLocks noChangeArrowheads="1"/>
          </p:cNvSpPr>
          <p:nvPr/>
        </p:nvSpPr>
        <p:spPr bwMode="auto">
          <a:xfrm rot="10800000" flipV="1">
            <a:off x="7200552" y="2627709"/>
            <a:ext cx="2664296" cy="432048"/>
          </a:xfrm>
          <a:prstGeom prst="wedgeRectCallout">
            <a:avLst>
              <a:gd name="adj1" fmla="val 63116"/>
              <a:gd name="adj2" fmla="val 24868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90004" tIns="44997" rIns="90004" bIns="44997" anchor="ctr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200305" y="2627709"/>
            <a:ext cx="266454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050" dirty="0">
                <a:latin typeface="Arial" pitchFamily="34" charset="0"/>
                <a:cs typeface="Arial" pitchFamily="34" charset="0"/>
              </a:rPr>
              <a:t>added instruction:</a:t>
            </a:r>
          </a:p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050" dirty="0">
                <a:latin typeface="Arial" pitchFamily="34" charset="0"/>
                <a:cs typeface="Arial" pitchFamily="34" charset="0"/>
              </a:rPr>
              <a:t>  DELEGATECALL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defPPr>
              <a:defRPr lang="ja-JP"/>
            </a:defPPr>
            <a:lvl1pPr algn="ctr" defTabSz="449263" eaLnBrk="1" hangingPunct="0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Bootstrap of EVM in Geth</a:t>
            </a:r>
          </a:p>
        </p:txBody>
      </p:sp>
      <p:cxnSp>
        <p:nvCxnSpPr>
          <p:cNvPr id="7" name="直線コネクタ 17"/>
          <p:cNvCxnSpPr>
            <a:cxnSpLocks noChangeShapeType="1"/>
          </p:cNvCxnSpPr>
          <p:nvPr/>
        </p:nvCxnSpPr>
        <p:spPr bwMode="auto">
          <a:xfrm flipH="1" flipV="1">
            <a:off x="1007864" y="2016318"/>
            <a:ext cx="3096344" cy="3707735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27944" y="2292349"/>
            <a:ext cx="40324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smtClean="0">
                <a:latin typeface="Arial" pitchFamily="34" charset="0"/>
                <a:cs typeface="Arial" pitchFamily="34" charset="0"/>
              </a:rPr>
              <a:t>ApplyTransaction  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[core/state_processor.go]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87984" y="2784404"/>
            <a:ext cx="40324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smtClean="0">
                <a:latin typeface="Arial" pitchFamily="34" charset="0"/>
                <a:cs typeface="Arial" pitchFamily="34" charset="0"/>
              </a:rPr>
              <a:t>ApplyMessage  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[core/state_transaction.go]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448024" y="3276459"/>
            <a:ext cx="40324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TransactionDb   [core/state_transaction.go]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952080" y="3768514"/>
            <a:ext cx="40324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Call   [core/vm/evm.go]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84128" y="4260569"/>
            <a:ext cx="40324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run   [core/vm/evm.go]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744168" y="4752622"/>
            <a:ext cx="40324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Run   [core/vm/interpreter.go]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416576" y="2304350"/>
            <a:ext cx="1634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EVM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直線コネクタ 17"/>
          <p:cNvCxnSpPr>
            <a:cxnSpLocks noChangeShapeType="1"/>
          </p:cNvCxnSpPr>
          <p:nvPr/>
        </p:nvCxnSpPr>
        <p:spPr bwMode="auto">
          <a:xfrm flipH="1">
            <a:off x="5976416" y="2448366"/>
            <a:ext cx="108012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7776616" y="4608606"/>
            <a:ext cx="1634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Memory</a:t>
            </a:r>
          </a:p>
          <a:p>
            <a:r>
              <a:rPr lang="en-US" altLang="ja-JP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Stack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727944" y="1800294"/>
            <a:ext cx="136815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30" name="直線コネクタ 17"/>
          <p:cNvCxnSpPr>
            <a:cxnSpLocks noChangeShapeType="1"/>
          </p:cNvCxnSpPr>
          <p:nvPr/>
        </p:nvCxnSpPr>
        <p:spPr bwMode="auto">
          <a:xfrm flipH="1">
            <a:off x="6480472" y="4896638"/>
            <a:ext cx="108012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0363" y="2879725"/>
            <a:ext cx="9431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EVM developer utility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7784" y="1331292"/>
            <a:ext cx="9431337" cy="7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Appendix  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Example of evm command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19832" y="899517"/>
            <a:ext cx="684076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go-ethereum project provides evm utility command.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07864" y="1979092"/>
            <a:ext cx="8208912" cy="1872753"/>
          </a:xfrm>
          <a:prstGeom prst="foldedCorner">
            <a:avLst>
              <a:gd name="adj" fmla="val 9072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$ cat sample.asm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push 0x1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push 0x2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ja-JP" alt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evm compile sample.asm 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6001600201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07864" y="4643933"/>
            <a:ext cx="8208912" cy="2160240"/>
          </a:xfrm>
          <a:prstGeom prst="foldedCorner">
            <a:avLst>
              <a:gd name="adj" fmla="val 912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$ cat sample.bin 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6001600201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evm disasm sample.bin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000000: PUSH1 0x01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000002: PUSH1 0x02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000004: ADD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正方形/長方形 1"/>
          <p:cNvSpPr>
            <a:spLocks noChangeArrowheads="1"/>
          </p:cNvSpPr>
          <p:nvPr/>
        </p:nvSpPr>
        <p:spPr bwMode="auto">
          <a:xfrm>
            <a:off x="748853" y="1552532"/>
            <a:ext cx="2525050" cy="3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Compile EVM assembly code</a:t>
            </a:r>
          </a:p>
        </p:txBody>
      </p:sp>
      <p:sp>
        <p:nvSpPr>
          <p:cNvPr id="19" name="正方形/長方形 1"/>
          <p:cNvSpPr>
            <a:spLocks noChangeArrowheads="1"/>
          </p:cNvSpPr>
          <p:nvPr/>
        </p:nvSpPr>
        <p:spPr bwMode="auto">
          <a:xfrm>
            <a:off x="748853" y="4211885"/>
            <a:ext cx="2425664" cy="3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Disassemble EVM bytecode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31800" y="70913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pt-BR" altLang="ja-JP" sz="1200">
                <a:latin typeface="Arial" pitchFamily="34" charset="0"/>
                <a:cs typeface="Arial" pitchFamily="34" charset="0"/>
              </a:rPr>
              <a:t>References : [C1]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138113"/>
            <a:ext cx="95043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Ctr="1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Example of evm command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920879" y="611485"/>
            <a:ext cx="2087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 defTabSz="449263" eaLnBrk="0" hangingPunct="0">
              <a:lnSpc>
                <a:spcPct val="93000"/>
              </a:lnSpc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lnSpc>
                <a:spcPct val="93000"/>
              </a:lnSpc>
              <a:spcAft>
                <a:spcPts val="113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lnSpc>
                <a:spcPct val="93000"/>
              </a:lnSpc>
              <a:spcAft>
                <a:spcPts val="85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lnSpc>
                <a:spcPct val="93000"/>
              </a:lnSpc>
              <a:spcAft>
                <a:spcPts val="575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lnSpc>
                <a:spcPct val="93000"/>
              </a:lnSpc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17000"/>
              </a:lnSpc>
              <a:spcAft>
                <a:spcPct val="0"/>
              </a:spcAft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(go-ethereum version 1.8)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07864" y="1547044"/>
            <a:ext cx="8208912" cy="4897089"/>
          </a:xfrm>
          <a:prstGeom prst="foldedCorner">
            <a:avLst>
              <a:gd name="adj" fmla="val 304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lIns="90004" tIns="44997" rIns="90004" bIns="44997"/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altLang="ja-JP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evm --debug run sample.asm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#### TRACE ####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PUSH1           pc=00000000 gas=10000000000 cost=3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PUSH1           pc=00000002 gas=9999999997 cost=3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Stack: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00000000  0000000000000000000000000000000000000000000000000000000000000001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ADD             pc=00000004 gas=9999999994 cost=3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Stack: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00000000  0000000000000000000000000000000000000000000000000000000000000002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00000001  0000000000000000000000000000000000000000000000000000000000000001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STOP            pc=00000005 gas=9999999991 cost=0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Stack: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00000000  0000000000000000000000000000000000000000000000000000000000000003</a:t>
            </a: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endParaRPr lang="en-US" altLang="ja-JP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b="1" dirty="0">
                <a:latin typeface="Courier New" pitchFamily="49" charset="0"/>
                <a:cs typeface="Courier New" pitchFamily="49" charset="0"/>
              </a:rPr>
              <a:t>#### LOGS ####</a:t>
            </a: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748853" y="1095156"/>
            <a:ext cx="2196435" cy="3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3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0"/>
              </a:spcAft>
            </a:pP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 EVM assembly code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5480</TotalTime>
  <Words>4728</Words>
  <PresentationFormat>ユーザー設定</PresentationFormat>
  <Paragraphs>1732</Paragraphs>
  <Slides>116</Slides>
  <Notes>115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116</vt:i4>
      </vt:variant>
    </vt:vector>
  </HeadingPairs>
  <TitlesOfParts>
    <vt:vector size="117" baseType="lpstr">
      <vt:lpstr>Office ​​テーマ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  <vt:lpstr>スライド 74</vt:lpstr>
      <vt:lpstr>スライド 75</vt:lpstr>
      <vt:lpstr>スライド 76</vt:lpstr>
      <vt:lpstr>スライド 77</vt:lpstr>
      <vt:lpstr>スライド 78</vt:lpstr>
      <vt:lpstr>スライド 79</vt:lpstr>
      <vt:lpstr>スライド 80</vt:lpstr>
      <vt:lpstr>スライド 81</vt:lpstr>
      <vt:lpstr>スライド 82</vt:lpstr>
      <vt:lpstr>スライド 83</vt:lpstr>
      <vt:lpstr>スライド 84</vt:lpstr>
      <vt:lpstr>スライド 85</vt:lpstr>
      <vt:lpstr>スライド 86</vt:lpstr>
      <vt:lpstr>スライド 87</vt:lpstr>
      <vt:lpstr>スライド 88</vt:lpstr>
      <vt:lpstr>スライド 89</vt:lpstr>
      <vt:lpstr>スライド 90</vt:lpstr>
      <vt:lpstr>スライド 91</vt:lpstr>
      <vt:lpstr>スライド 92</vt:lpstr>
      <vt:lpstr>スライド 93</vt:lpstr>
      <vt:lpstr>スライド 94</vt:lpstr>
      <vt:lpstr>スライド 95</vt:lpstr>
      <vt:lpstr>スライド 96</vt:lpstr>
      <vt:lpstr>スライド 97</vt:lpstr>
      <vt:lpstr>スライド 98</vt:lpstr>
      <vt:lpstr>スライド 99</vt:lpstr>
      <vt:lpstr>スライド 100</vt:lpstr>
      <vt:lpstr>スライド 101</vt:lpstr>
      <vt:lpstr>スライド 102</vt:lpstr>
      <vt:lpstr>スライド 103</vt:lpstr>
      <vt:lpstr>スライド 104</vt:lpstr>
      <vt:lpstr>スライド 105</vt:lpstr>
      <vt:lpstr>スライド 106</vt:lpstr>
      <vt:lpstr>スライド 107</vt:lpstr>
      <vt:lpstr>スライド 108</vt:lpstr>
      <vt:lpstr>スライド 109</vt:lpstr>
      <vt:lpstr>スライド 110</vt:lpstr>
      <vt:lpstr>スライド 111</vt:lpstr>
      <vt:lpstr>スライド 112</vt:lpstr>
      <vt:lpstr>スライド 113</vt:lpstr>
      <vt:lpstr>スライド 114</vt:lpstr>
      <vt:lpstr>スライド 115</vt:lpstr>
      <vt:lpstr>スライド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1601-01-01T00:00:00Z</cp:lastPrinted>
  <dcterms:created xsi:type="dcterms:W3CDTF">2014-06-27T14:43:11Z</dcterms:created>
  <dcterms:modified xsi:type="dcterms:W3CDTF">2018-03-03T05:06:25Z</dcterms:modified>
</cp:coreProperties>
</file>